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364" r:id="rId2"/>
    <p:sldId id="262" r:id="rId3"/>
    <p:sldId id="365" r:id="rId4"/>
    <p:sldId id="366" r:id="rId5"/>
    <p:sldId id="367" r:id="rId6"/>
    <p:sldId id="378" r:id="rId7"/>
    <p:sldId id="379" r:id="rId8"/>
    <p:sldId id="373" r:id="rId9"/>
    <p:sldId id="370" r:id="rId10"/>
    <p:sldId id="369" r:id="rId11"/>
    <p:sldId id="380" r:id="rId12"/>
    <p:sldId id="381" r:id="rId13"/>
    <p:sldId id="374" r:id="rId14"/>
    <p:sldId id="368" r:id="rId15"/>
    <p:sldId id="371" r:id="rId16"/>
    <p:sldId id="382" r:id="rId17"/>
    <p:sldId id="383" r:id="rId18"/>
    <p:sldId id="372" r:id="rId19"/>
    <p:sldId id="375" r:id="rId20"/>
    <p:sldId id="376" r:id="rId21"/>
    <p:sldId id="377" r:id="rId22"/>
    <p:sldId id="283" r:id="rId23"/>
  </p:sldIdLst>
  <p:sldSz cx="6858000" cy="9144000" type="lett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58" userDrawn="1">
          <p15:clr>
            <a:srgbClr val="A4A3A4"/>
          </p15:clr>
        </p15:guide>
        <p15:guide id="3" pos="40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460"/>
    <a:srgbClr val="177775"/>
    <a:srgbClr val="8BC43F"/>
    <a:srgbClr val="006666"/>
    <a:srgbClr val="FFFFFF"/>
    <a:srgbClr val="FF9900"/>
    <a:srgbClr val="18799C"/>
    <a:srgbClr val="783CAA"/>
    <a:srgbClr val="9A63C8"/>
    <a:srgbClr val="161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6" autoAdjust="0"/>
    <p:restoredTop sz="94620" autoAdjust="0"/>
  </p:normalViewPr>
  <p:slideViewPr>
    <p:cSldViewPr showGuides="1">
      <p:cViewPr>
        <p:scale>
          <a:sx n="100" d="100"/>
          <a:sy n="100" d="100"/>
        </p:scale>
        <p:origin x="3042" y="168"/>
      </p:cViewPr>
      <p:guideLst>
        <p:guide orient="horz" pos="2880"/>
        <p:guide pos="258"/>
        <p:guide pos="4042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200" d="100"/>
        <a:sy n="200" d="100"/>
      </p:scale>
      <p:origin x="0" y="-1419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043D21A5-26D1-42EB-B8F3-647E844CBA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2A1B16-B087-4A80-9D71-51A98867A1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FD0906-FD0D-49A1-8236-77D338BFFAA3}" type="datetimeFigureOut">
              <a:rPr lang="es-CO" smtClean="0"/>
              <a:t>22/07/2024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60BDA0-6D85-4F9E-86A7-FA40F9F14B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B6DFD6C-C747-4747-8DB2-58CA8DC5FD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5F95F4-5C7D-480D-AA69-4B6FBBBD73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6930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7C312C3-D6BA-42DC-9A12-F27B292C7FA4}" type="datetimeFigureOut">
              <a:rPr lang="es-CO" smtClean="0"/>
              <a:t>22/07/2024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62050"/>
            <a:ext cx="2352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E7E685-E524-4EEC-B3AC-FF3BFDA8A5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3197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7E685-E524-4EEC-B3AC-FF3BFDA8A5FD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7589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7E685-E524-4EEC-B3AC-FF3BFDA8A5FD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8017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7E685-E524-4EEC-B3AC-FF3BFDA8A5FD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7542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7E685-E524-4EEC-B3AC-FF3BFDA8A5FD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075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7E685-E524-4EEC-B3AC-FF3BFDA8A5FD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5367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7E685-E524-4EEC-B3AC-FF3BFDA8A5FD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113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7E685-E524-4EEC-B3AC-FF3BFDA8A5FD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6899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FA1-6446-403D-9C04-32CFF47C3E37}" type="datetimeFigureOut">
              <a:rPr lang="es-CO" smtClean="0"/>
              <a:t>22/07/2024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5236-2375-43B1-B04E-1D9AE0B005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468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6C87BFA1-6446-403D-9C04-32CFF47C3E37}" type="datetimeFigureOut">
              <a:rPr lang="es-CO" smtClean="0"/>
              <a:t>22/07/2024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A9DA5236-2375-43B1-B04E-1D9AE0B005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533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6C87BFA1-6446-403D-9C04-32CFF47C3E37}" type="datetimeFigureOut">
              <a:rPr lang="es-CO" smtClean="0"/>
              <a:t>22/07/2024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A9DA5236-2375-43B1-B04E-1D9AE0B005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399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6C87BFA1-6446-403D-9C04-32CFF47C3E37}" type="datetimeFigureOut">
              <a:rPr lang="es-CO" smtClean="0"/>
              <a:t>22/07/2024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A9DA5236-2375-43B1-B04E-1D9AE0B005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460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6C87BFA1-6446-403D-9C04-32CFF47C3E37}" type="datetimeFigureOut">
              <a:rPr lang="es-CO" smtClean="0"/>
              <a:t>22/07/2024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A9DA5236-2375-43B1-B04E-1D9AE0B005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578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6C87BFA1-6446-403D-9C04-32CFF47C3E37}" type="datetimeFigureOut">
              <a:rPr lang="es-CO" smtClean="0"/>
              <a:t>22/07/2024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A9DA5236-2375-43B1-B04E-1D9AE0B005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856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6C87BFA1-6446-403D-9C04-32CFF47C3E37}" type="datetimeFigureOut">
              <a:rPr lang="es-CO" smtClean="0"/>
              <a:t>22/07/2024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A9DA5236-2375-43B1-B04E-1D9AE0B005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073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6C87BFA1-6446-403D-9C04-32CFF47C3E37}" type="datetimeFigureOut">
              <a:rPr lang="es-CO" smtClean="0"/>
              <a:t>22/07/2024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A9DA5236-2375-43B1-B04E-1D9AE0B005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77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6C87BFA1-6446-403D-9C04-32CFF47C3E37}" type="datetimeFigureOut">
              <a:rPr lang="es-CO" smtClean="0"/>
              <a:t>22/07/2024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A9DA5236-2375-43B1-B04E-1D9AE0B005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512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6C87BFA1-6446-403D-9C04-32CFF47C3E37}" type="datetimeFigureOut">
              <a:rPr lang="es-CO" smtClean="0"/>
              <a:t>22/07/2024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A9DA5236-2375-43B1-B04E-1D9AE0B005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491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6C87BFA1-6446-403D-9C04-32CFF47C3E37}" type="datetimeFigureOut">
              <a:rPr lang="es-CO" smtClean="0"/>
              <a:t>22/07/2024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A9DA5236-2375-43B1-B04E-1D9AE0B005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641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7BFA1-6446-403D-9C04-32CFF47C3E37}" type="datetimeFigureOut">
              <a:rPr lang="es-CO" smtClean="0"/>
              <a:t>22/07/2024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A5236-2375-43B1-B04E-1D9AE0B005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756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C55DE3C-400B-6BF7-9BE9-54D4D4042F18}"/>
              </a:ext>
            </a:extLst>
          </p:cNvPr>
          <p:cNvSpPr/>
          <p:nvPr/>
        </p:nvSpPr>
        <p:spPr>
          <a:xfrm>
            <a:off x="-19053" y="3248997"/>
            <a:ext cx="6905082" cy="5891621"/>
          </a:xfrm>
          <a:prstGeom prst="rect">
            <a:avLst/>
          </a:prstGeom>
          <a:solidFill>
            <a:srgbClr val="0264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0224A18-DF55-7BA7-FE1C-9C959320F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98" y="2029276"/>
            <a:ext cx="6905082" cy="4601778"/>
          </a:xfrm>
          <a:prstGeom prst="rect">
            <a:avLst/>
          </a:prstGeom>
        </p:spPr>
      </p:pic>
      <p:sp>
        <p:nvSpPr>
          <p:cNvPr id="7" name="Triángulo isósceles 6">
            <a:extLst>
              <a:ext uri="{FF2B5EF4-FFF2-40B4-BE49-F238E27FC236}">
                <a16:creationId xmlns:a16="http://schemas.microsoft.com/office/drawing/2014/main" id="{B54334F9-3648-5ADE-B6D3-03CD01F77368}"/>
              </a:ext>
            </a:extLst>
          </p:cNvPr>
          <p:cNvSpPr/>
          <p:nvPr/>
        </p:nvSpPr>
        <p:spPr>
          <a:xfrm rot="5400000">
            <a:off x="1031114" y="4421935"/>
            <a:ext cx="2355830" cy="4456164"/>
          </a:xfrm>
          <a:prstGeom prst="triangle">
            <a:avLst>
              <a:gd name="adj" fmla="val 50000"/>
            </a:avLst>
          </a:prstGeom>
          <a:solidFill>
            <a:srgbClr val="0264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21A8E38-BB64-CC5E-B684-BB88F285D4DB}"/>
              </a:ext>
            </a:extLst>
          </p:cNvPr>
          <p:cNvSpPr txBox="1"/>
          <p:nvPr/>
        </p:nvSpPr>
        <p:spPr>
          <a:xfrm>
            <a:off x="1410715" y="7570349"/>
            <a:ext cx="401846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sz="3200" dirty="0">
                <a:solidFill>
                  <a:schemeClr val="bg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POLICIA NACIONAL</a:t>
            </a:r>
          </a:p>
          <a:p>
            <a:r>
              <a:rPr lang="es-MX" sz="3200" dirty="0">
                <a:solidFill>
                  <a:schemeClr val="bg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 COLOMBIA</a:t>
            </a:r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B9D628D2-63BA-6DB9-A456-6B5D35850869}"/>
              </a:ext>
            </a:extLst>
          </p:cNvPr>
          <p:cNvSpPr/>
          <p:nvPr/>
        </p:nvSpPr>
        <p:spPr>
          <a:xfrm>
            <a:off x="-343090" y="6444208"/>
            <a:ext cx="4078687" cy="7810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C88586C1-615E-1884-717A-B3E322CECEA9}"/>
              </a:ext>
            </a:extLst>
          </p:cNvPr>
          <p:cNvSpPr txBox="1"/>
          <p:nvPr/>
        </p:nvSpPr>
        <p:spPr>
          <a:xfrm>
            <a:off x="-56272" y="6480856"/>
            <a:ext cx="3589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i="1" dirty="0"/>
              <a:t>Segundo trimestre</a:t>
            </a:r>
            <a:endParaRPr lang="es-CO" sz="4000" i="1" dirty="0"/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430B7ACD-1B73-24E9-24A1-52A1F8596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45" y="8677840"/>
            <a:ext cx="5667768" cy="466668"/>
          </a:xfrm>
          <a:prstGeom prst="rect">
            <a:avLst/>
          </a:prstGeom>
        </p:spPr>
      </p:pic>
      <p:sp>
        <p:nvSpPr>
          <p:cNvPr id="53" name="Rectángulo: esquinas superiores redondeadas 5">
            <a:extLst>
              <a:ext uri="{FF2B5EF4-FFF2-40B4-BE49-F238E27FC236}">
                <a16:creationId xmlns:a16="http://schemas.microsoft.com/office/drawing/2014/main" id="{19EFE1D0-7939-B9C6-C502-2F1C66869C88}"/>
              </a:ext>
            </a:extLst>
          </p:cNvPr>
          <p:cNvSpPr/>
          <p:nvPr/>
        </p:nvSpPr>
        <p:spPr>
          <a:xfrm rot="10800000" flipH="1" flipV="1">
            <a:off x="0" y="1838010"/>
            <a:ext cx="6864459" cy="518029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34000">
                <a:srgbClr val="FFFFFF"/>
              </a:gs>
            </a:gsLst>
            <a:lin ang="5400000" scaled="1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B630862-B3F4-AD8C-F27C-BFACC5102423}"/>
              </a:ext>
            </a:extLst>
          </p:cNvPr>
          <p:cNvSpPr txBox="1"/>
          <p:nvPr/>
        </p:nvSpPr>
        <p:spPr>
          <a:xfrm>
            <a:off x="135771" y="-18376"/>
            <a:ext cx="20502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dirty="0">
                <a:solidFill>
                  <a:srgbClr val="016660"/>
                </a:solidFill>
              </a:rPr>
              <a:t>Informe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D9FDD09-9C48-8513-E049-D6AD9B4A4DE1}"/>
              </a:ext>
            </a:extLst>
          </p:cNvPr>
          <p:cNvSpPr txBox="1"/>
          <p:nvPr/>
        </p:nvSpPr>
        <p:spPr>
          <a:xfrm>
            <a:off x="2077546" y="-22209"/>
            <a:ext cx="7617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>
                <a:solidFill>
                  <a:srgbClr val="016660"/>
                </a:solidFill>
              </a:defRPr>
            </a:lvl1pPr>
          </a:lstStyle>
          <a:p>
            <a:r>
              <a:rPr lang="es-CO" dirty="0"/>
              <a:t>de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84783DE-6E4A-A207-7B3D-4621AE0C2F29}"/>
              </a:ext>
            </a:extLst>
          </p:cNvPr>
          <p:cNvSpPr txBox="1"/>
          <p:nvPr/>
        </p:nvSpPr>
        <p:spPr>
          <a:xfrm>
            <a:off x="120541" y="587251"/>
            <a:ext cx="3149517" cy="56126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s-CO" sz="8000" b="1" dirty="0">
                <a:solidFill>
                  <a:srgbClr val="016660"/>
                </a:solidFill>
              </a:rPr>
              <a:t>avance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0F408EB9-9C90-70C4-CE34-9918F0E0BAE4}"/>
              </a:ext>
            </a:extLst>
          </p:cNvPr>
          <p:cNvCxnSpPr>
            <a:cxnSpLocks/>
          </p:cNvCxnSpPr>
          <p:nvPr/>
        </p:nvCxnSpPr>
        <p:spPr>
          <a:xfrm>
            <a:off x="174866" y="1871700"/>
            <a:ext cx="4586282" cy="0"/>
          </a:xfrm>
          <a:prstGeom prst="line">
            <a:avLst/>
          </a:prstGeom>
          <a:ln w="19050">
            <a:solidFill>
              <a:srgbClr val="8BC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23D82D4-7C47-F677-B773-F4C5D4762C5A}"/>
              </a:ext>
            </a:extLst>
          </p:cNvPr>
          <p:cNvSpPr txBox="1"/>
          <p:nvPr/>
        </p:nvSpPr>
        <p:spPr>
          <a:xfrm>
            <a:off x="130859" y="1137229"/>
            <a:ext cx="34642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i="1" dirty="0">
                <a:solidFill>
                  <a:srgbClr val="8BC43F"/>
                </a:solidFill>
              </a:rPr>
              <a:t>plan de acción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30A0BA5-C834-0B07-3F30-15B55B9C9543}"/>
              </a:ext>
            </a:extLst>
          </p:cNvPr>
          <p:cNvSpPr txBox="1"/>
          <p:nvPr/>
        </p:nvSpPr>
        <p:spPr>
          <a:xfrm>
            <a:off x="3444840" y="1137229"/>
            <a:ext cx="1326004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s-CO" sz="4400" b="1" dirty="0">
                <a:solidFill>
                  <a:srgbClr val="8BC43F"/>
                </a:solidFill>
              </a:rPr>
              <a:t>2024</a:t>
            </a:r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268DDC8F-C91A-3A71-7180-D1A713FC04A7}"/>
              </a:ext>
            </a:extLst>
          </p:cNvPr>
          <p:cNvSpPr/>
          <p:nvPr/>
        </p:nvSpPr>
        <p:spPr>
          <a:xfrm>
            <a:off x="68489" y="7272300"/>
            <a:ext cx="1272796" cy="1390450"/>
          </a:xfrm>
          <a:custGeom>
            <a:avLst/>
            <a:gdLst/>
            <a:ahLst/>
            <a:cxnLst/>
            <a:rect l="l" t="t" r="r" b="b"/>
            <a:pathLst>
              <a:path w="3613674" h="2556767">
                <a:moveTo>
                  <a:pt x="0" y="0"/>
                </a:moveTo>
                <a:lnTo>
                  <a:pt x="3613674" y="0"/>
                </a:lnTo>
                <a:lnTo>
                  <a:pt x="3613674" y="2556767"/>
                </a:lnTo>
                <a:lnTo>
                  <a:pt x="0" y="25567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772" t="-7944" r="-81136" b="-1764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533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DE66CD6-CB9E-7081-F38A-B304E3619546}"/>
              </a:ext>
            </a:extLst>
          </p:cNvPr>
          <p:cNvSpPr/>
          <p:nvPr/>
        </p:nvSpPr>
        <p:spPr>
          <a:xfrm>
            <a:off x="516487" y="188703"/>
            <a:ext cx="580873" cy="26035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Marcador de número de diapositiva 6">
            <a:extLst>
              <a:ext uri="{FF2B5EF4-FFF2-40B4-BE49-F238E27FC236}">
                <a16:creationId xmlns:a16="http://schemas.microsoft.com/office/drawing/2014/main" id="{18057BB5-462A-51FA-F292-1A55D837D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32" y="205322"/>
            <a:ext cx="908720" cy="227112"/>
          </a:xfrm>
        </p:spPr>
        <p:txBody>
          <a:bodyPr/>
          <a:lstStyle/>
          <a:p>
            <a:fld id="{A9DA5236-2375-43B1-B04E-1D9AE0B005FB}" type="slidenum">
              <a:rPr lang="es-CO" sz="1200" smtClean="0">
                <a:solidFill>
                  <a:schemeClr val="bg1"/>
                </a:solidFill>
              </a:rPr>
              <a:t>10</a:t>
            </a:fld>
            <a:endParaRPr lang="es-CO" sz="120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724DC2B-0C94-EE90-B085-2CE7BCD67C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05"/>
          <a:stretch/>
        </p:blipFill>
        <p:spPr>
          <a:xfrm>
            <a:off x="294574" y="71500"/>
            <a:ext cx="468052" cy="4652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9984CA4-56A2-FD64-D369-415335B2D8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" t="27916" r="99289" b="28055"/>
          <a:stretch/>
        </p:blipFill>
        <p:spPr>
          <a:xfrm>
            <a:off x="224644" y="113450"/>
            <a:ext cx="41563" cy="386073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86BA47B-7248-2EAB-CAD3-6500BE8CCBC9}"/>
              </a:ext>
            </a:extLst>
          </p:cNvPr>
          <p:cNvCxnSpPr/>
          <p:nvPr/>
        </p:nvCxnSpPr>
        <p:spPr>
          <a:xfrm>
            <a:off x="224644" y="535012"/>
            <a:ext cx="6300000" cy="0"/>
          </a:xfrm>
          <a:prstGeom prst="line">
            <a:avLst/>
          </a:prstGeom>
          <a:ln w="9525">
            <a:solidFill>
              <a:srgbClr val="161E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C225FBD-2B56-09CC-F6E3-9771F82A0846}"/>
              </a:ext>
            </a:extLst>
          </p:cNvPr>
          <p:cNvSpPr txBox="1"/>
          <p:nvPr/>
        </p:nvSpPr>
        <p:spPr>
          <a:xfrm>
            <a:off x="265246" y="910242"/>
            <a:ext cx="6404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Verdana" panose="020B0604030504040204" pitchFamily="34" charset="0"/>
              </a:rPr>
              <a:t>OE3 – </a:t>
            </a:r>
            <a:r>
              <a:rPr lang="es-MX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Verdana" panose="020B0604030504040204" pitchFamily="34" charset="0"/>
              </a:rPr>
              <a:t>Participar efectivamente en el ciclo de la gestión territorial para la seguridad y convivencia.</a:t>
            </a:r>
            <a:endParaRPr lang="es-419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Marcador de pie de página 5">
            <a:extLst>
              <a:ext uri="{FF2B5EF4-FFF2-40B4-BE49-F238E27FC236}">
                <a16:creationId xmlns:a16="http://schemas.microsoft.com/office/drawing/2014/main" id="{6FFE1444-B10C-FDA5-58B3-041546127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5282" y="207444"/>
            <a:ext cx="2333718" cy="227112"/>
          </a:xfrm>
        </p:spPr>
        <p:txBody>
          <a:bodyPr/>
          <a:lstStyle/>
          <a:p>
            <a:pPr algn="l"/>
            <a:r>
              <a:rPr lang="es-ES" sz="950" b="1" dirty="0">
                <a:latin typeface="Myriad Pro Light" panose="020B0403030403020204"/>
              </a:rPr>
              <a:t>Plan Estratégico Institucional “2023-2026”</a:t>
            </a:r>
            <a:endParaRPr lang="es-CO" sz="950" b="1" dirty="0">
              <a:latin typeface="Myriad Pro Light" panose="020B040303040302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38FE0D9-9700-1414-EA94-7534E34154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342" b="24090"/>
          <a:stretch/>
        </p:blipFill>
        <p:spPr>
          <a:xfrm>
            <a:off x="5162913" y="107504"/>
            <a:ext cx="1542451" cy="421052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ED1A5D3C-8CC8-E54A-D726-3C06C52EF8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63703"/>
              </p:ext>
            </p:extLst>
          </p:nvPr>
        </p:nvGraphicFramePr>
        <p:xfrm>
          <a:off x="296652" y="1597344"/>
          <a:ext cx="6322702" cy="1560125"/>
        </p:xfrm>
        <a:graphic>
          <a:graphicData uri="http://schemas.openxmlformats.org/drawingml/2006/table">
            <a:tbl>
              <a:tblPr/>
              <a:tblGrid>
                <a:gridCol w="504056">
                  <a:extLst>
                    <a:ext uri="{9D8B030D-6E8A-4147-A177-3AD203B41FA5}">
                      <a16:colId xmlns:a16="http://schemas.microsoft.com/office/drawing/2014/main" val="1292088007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1570904958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val="3393692601"/>
                    </a:ext>
                  </a:extLst>
                </a:gridCol>
                <a:gridCol w="670074">
                  <a:extLst>
                    <a:ext uri="{9D8B030D-6E8A-4147-A177-3AD203B41FA5}">
                      <a16:colId xmlns:a16="http://schemas.microsoft.com/office/drawing/2014/main" val="2395950050"/>
                    </a:ext>
                  </a:extLst>
                </a:gridCol>
              </a:tblGrid>
              <a:tr h="1445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</a:t>
                      </a:r>
                    </a:p>
                  </a:txBody>
                  <a:tcPr marL="7225" marR="7225" marT="72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 la tarea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Inicial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final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547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JESEP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consolidar las actividades de acompañamiento y Seguimiento a la Gestión Pública Territorial de la Convivencia y Seguridad.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947737"/>
                  </a:ext>
                </a:extLst>
              </a:tr>
              <a:tr h="21981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JESEP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Desplegar la herramienta que permita conocer y monitorear los proyectos y recursos obtenidos a través de la Gestión Territorial.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882971"/>
                  </a:ext>
                </a:extLst>
              </a:tr>
              <a:tr h="19582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JESEP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Fortalecer el talento humano en Gestión Territorial, para el acompañamiento a los Comandantes de Policía.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5/04/2024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314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JESEP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Asesorar y acompañar en la formulación de los Planes Integrales de Seguridad y Convivencia Ciudadana.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3764879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6B96E2CE-41CE-FB2F-B971-E0812DA86A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113055"/>
              </p:ext>
            </p:extLst>
          </p:nvPr>
        </p:nvGraphicFramePr>
        <p:xfrm>
          <a:off x="294574" y="3799076"/>
          <a:ext cx="6338782" cy="4800194"/>
        </p:xfrm>
        <a:graphic>
          <a:graphicData uri="http://schemas.openxmlformats.org/drawingml/2006/table">
            <a:tbl>
              <a:tblPr/>
              <a:tblGrid>
                <a:gridCol w="460799">
                  <a:extLst>
                    <a:ext uri="{9D8B030D-6E8A-4147-A177-3AD203B41FA5}">
                      <a16:colId xmlns:a16="http://schemas.microsoft.com/office/drawing/2014/main" val="4109059238"/>
                    </a:ext>
                  </a:extLst>
                </a:gridCol>
                <a:gridCol w="4509831">
                  <a:extLst>
                    <a:ext uri="{9D8B030D-6E8A-4147-A177-3AD203B41FA5}">
                      <a16:colId xmlns:a16="http://schemas.microsoft.com/office/drawing/2014/main" val="3697949398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1022009992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66223236"/>
                    </a:ext>
                  </a:extLst>
                </a:gridCol>
              </a:tblGrid>
              <a:tr h="470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</a:t>
                      </a:r>
                    </a:p>
                  </a:txBody>
                  <a:tcPr marL="2351" marR="2351" marT="235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 la tarea 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Inicial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final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716769"/>
                  </a:ext>
                </a:extLst>
              </a:tr>
              <a:tr h="27977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DILOF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2.1.1 Generar mecanismos de articulación internos que permitan identificar y aprobar las necesidades de bienes y servicios a adquirir en beneficio del servicio de policía.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1/02/2024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28/04/2024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17779"/>
                  </a:ext>
                </a:extLst>
              </a:tr>
              <a:tr h="27977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DILOF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2.2.1 Incorporar lineamientos de distribución de los bienes y servicios con enfoque territorial al modelo de Administración de Recursos Logísticos y Financieros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1/02/2024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15/04/2024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822001"/>
                  </a:ext>
                </a:extLst>
              </a:tr>
              <a:tr h="27977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DILOF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2.2.2 Incorporar lineamientos de distribución de los bienes y servicios con enfoque territorial al modelo de Administración de Recursos Logísticos y Financieros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1/05/2024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599333"/>
                  </a:ext>
                </a:extLst>
              </a:tr>
              <a:tr h="27977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DILOF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2.3.1 Implementar un plan de priorización para la renovación de los recursos logísticos a las unidades de difícil acceso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1/02/2024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25/06/2024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0834269"/>
                  </a:ext>
                </a:extLst>
              </a:tr>
              <a:tr h="27977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DILOF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2.5.1 Realizar análisis del costo beneficio de las </a:t>
                      </a:r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teaser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1/02/2024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28/04/2024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3187525"/>
                  </a:ext>
                </a:extLst>
              </a:tr>
              <a:tr h="27977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DILOF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2.5.2 Realizar análisis del costo beneficio de las </a:t>
                      </a:r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teaser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1/05/2024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7043"/>
                  </a:ext>
                </a:extLst>
              </a:tr>
              <a:tr h="27977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DILOF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2.6.1 Adquirir uniformes a través de otras modalidades de contratación y fuentes de financiación.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1/02/2024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30/05/2024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1385791"/>
                  </a:ext>
                </a:extLst>
              </a:tr>
              <a:tr h="27977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DILOF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2.7.1 Desarrollar un adecuado control de Calidad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1/02/2024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15/06/2024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9677607"/>
                  </a:ext>
                </a:extLst>
              </a:tr>
              <a:tr h="27977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DILOF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3.1.1 Diseñar e implementar mecanismos de innovación que permitan modernizar los procesos de contratación.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1/02/2024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30/05/2024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280112"/>
                  </a:ext>
                </a:extLst>
              </a:tr>
              <a:tr h="27977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DILOF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3.2.1 Implementar la política de compras y contratación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1/02/2024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29/04/2024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1758165"/>
                  </a:ext>
                </a:extLst>
              </a:tr>
              <a:tr h="27977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DILOF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3.3.1 Generar acciones para evitar rotación del personal de las unidades con delegación del gasto.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1/02/2024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30/05/2024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636084"/>
                  </a:ext>
                </a:extLst>
              </a:tr>
              <a:tr h="27977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DILOF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3.4.1 Implementar el plan de capacitación en temas contractuales y supervisión de contratos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1/02/2024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5/04/2024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417056"/>
                  </a:ext>
                </a:extLst>
              </a:tr>
              <a:tr h="27977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DILOF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Aplicar a las unidades y establecimientos de sanidad policial a nivel nacional, la prueba de estandarización de procedimientos en salud CUPS, según muestra definida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11/03/2024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27/06/2024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600212"/>
                  </a:ext>
                </a:extLst>
              </a:tr>
            </a:tbl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D594A049-DF3F-C23B-DE9F-B3D5585CAF28}"/>
              </a:ext>
            </a:extLst>
          </p:cNvPr>
          <p:cNvSpPr txBox="1"/>
          <p:nvPr/>
        </p:nvSpPr>
        <p:spPr>
          <a:xfrm>
            <a:off x="260648" y="3220688"/>
            <a:ext cx="6404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Verdana" panose="020B0604030504040204" pitchFamily="34" charset="0"/>
              </a:rPr>
              <a:t>OE4 – </a:t>
            </a:r>
            <a:r>
              <a:rPr lang="es-MX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Verdana" panose="020B0604030504040204" pitchFamily="34" charset="0"/>
              </a:rPr>
              <a:t>Diseñar e implementar un modelo de gestión y distribución de recursos logísticos y financieros con enfoque territorial.</a:t>
            </a:r>
            <a:endParaRPr lang="es-419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740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DE66CD6-CB9E-7081-F38A-B304E3619546}"/>
              </a:ext>
            </a:extLst>
          </p:cNvPr>
          <p:cNvSpPr/>
          <p:nvPr/>
        </p:nvSpPr>
        <p:spPr>
          <a:xfrm>
            <a:off x="516487" y="188703"/>
            <a:ext cx="580873" cy="26035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Marcador de número de diapositiva 6">
            <a:extLst>
              <a:ext uri="{FF2B5EF4-FFF2-40B4-BE49-F238E27FC236}">
                <a16:creationId xmlns:a16="http://schemas.microsoft.com/office/drawing/2014/main" id="{18057BB5-462A-51FA-F292-1A55D837D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32" y="205322"/>
            <a:ext cx="908720" cy="227112"/>
          </a:xfrm>
        </p:spPr>
        <p:txBody>
          <a:bodyPr/>
          <a:lstStyle/>
          <a:p>
            <a:fld id="{A9DA5236-2375-43B1-B04E-1D9AE0B005FB}" type="slidenum">
              <a:rPr lang="es-CO" sz="1200" smtClean="0">
                <a:solidFill>
                  <a:schemeClr val="bg1"/>
                </a:solidFill>
              </a:rPr>
              <a:t>11</a:t>
            </a:fld>
            <a:endParaRPr lang="es-CO" sz="120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724DC2B-0C94-EE90-B085-2CE7BCD67C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05"/>
          <a:stretch/>
        </p:blipFill>
        <p:spPr>
          <a:xfrm>
            <a:off x="294574" y="71500"/>
            <a:ext cx="468052" cy="4652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9984CA4-56A2-FD64-D369-415335B2D8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" t="27916" r="99289" b="28055"/>
          <a:stretch/>
        </p:blipFill>
        <p:spPr>
          <a:xfrm>
            <a:off x="224644" y="113450"/>
            <a:ext cx="41563" cy="386073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86BA47B-7248-2EAB-CAD3-6500BE8CCBC9}"/>
              </a:ext>
            </a:extLst>
          </p:cNvPr>
          <p:cNvCxnSpPr/>
          <p:nvPr/>
        </p:nvCxnSpPr>
        <p:spPr>
          <a:xfrm>
            <a:off x="224644" y="535012"/>
            <a:ext cx="6300000" cy="0"/>
          </a:xfrm>
          <a:prstGeom prst="line">
            <a:avLst/>
          </a:prstGeom>
          <a:ln w="9525">
            <a:solidFill>
              <a:srgbClr val="161E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C225FBD-2B56-09CC-F6E3-9771F82A0846}"/>
              </a:ext>
            </a:extLst>
          </p:cNvPr>
          <p:cNvSpPr txBox="1"/>
          <p:nvPr/>
        </p:nvSpPr>
        <p:spPr>
          <a:xfrm>
            <a:off x="265246" y="683568"/>
            <a:ext cx="6404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Verdana" panose="020B0604030504040204" pitchFamily="34" charset="0"/>
              </a:rPr>
              <a:t>OE4 – </a:t>
            </a:r>
            <a:r>
              <a:rPr lang="es-MX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Verdana" panose="020B0604030504040204" pitchFamily="34" charset="0"/>
              </a:rPr>
              <a:t>Diseñar e implementar un modelo de gestión y distribución de recursos logísticos y financieros con enfoque territorial.</a:t>
            </a:r>
            <a:endParaRPr lang="es-419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Marcador de pie de página 5">
            <a:extLst>
              <a:ext uri="{FF2B5EF4-FFF2-40B4-BE49-F238E27FC236}">
                <a16:creationId xmlns:a16="http://schemas.microsoft.com/office/drawing/2014/main" id="{6FFE1444-B10C-FDA5-58B3-041546127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5282" y="207444"/>
            <a:ext cx="2333718" cy="227112"/>
          </a:xfrm>
        </p:spPr>
        <p:txBody>
          <a:bodyPr/>
          <a:lstStyle/>
          <a:p>
            <a:pPr algn="l"/>
            <a:r>
              <a:rPr lang="es-ES" sz="950" b="1" dirty="0">
                <a:latin typeface="Myriad Pro Light" panose="020B0403030403020204"/>
              </a:rPr>
              <a:t>Plan Estratégico Institucional “2023-2026”</a:t>
            </a:r>
            <a:endParaRPr lang="es-CO" sz="950" b="1" dirty="0">
              <a:latin typeface="Myriad Pro Light" panose="020B040303040302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38FE0D9-9700-1414-EA94-7534E34154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342" b="24090"/>
          <a:stretch/>
        </p:blipFill>
        <p:spPr>
          <a:xfrm>
            <a:off x="5162913" y="107504"/>
            <a:ext cx="1542451" cy="421052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BB050CAA-72A7-7489-AF23-58831464D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938397"/>
              </p:ext>
            </p:extLst>
          </p:nvPr>
        </p:nvGraphicFramePr>
        <p:xfrm>
          <a:off x="265246" y="1331640"/>
          <a:ext cx="6338782" cy="2480176"/>
        </p:xfrm>
        <a:graphic>
          <a:graphicData uri="http://schemas.openxmlformats.org/drawingml/2006/table">
            <a:tbl>
              <a:tblPr/>
              <a:tblGrid>
                <a:gridCol w="460799">
                  <a:extLst>
                    <a:ext uri="{9D8B030D-6E8A-4147-A177-3AD203B41FA5}">
                      <a16:colId xmlns:a16="http://schemas.microsoft.com/office/drawing/2014/main" val="866235147"/>
                    </a:ext>
                  </a:extLst>
                </a:gridCol>
                <a:gridCol w="4581839">
                  <a:extLst>
                    <a:ext uri="{9D8B030D-6E8A-4147-A177-3AD203B41FA5}">
                      <a16:colId xmlns:a16="http://schemas.microsoft.com/office/drawing/2014/main" val="1367879673"/>
                    </a:ext>
                  </a:extLst>
                </a:gridCol>
                <a:gridCol w="641396">
                  <a:extLst>
                    <a:ext uri="{9D8B030D-6E8A-4147-A177-3AD203B41FA5}">
                      <a16:colId xmlns:a16="http://schemas.microsoft.com/office/drawing/2014/main" val="1965522682"/>
                    </a:ext>
                  </a:extLst>
                </a:gridCol>
                <a:gridCol w="654748">
                  <a:extLst>
                    <a:ext uri="{9D8B030D-6E8A-4147-A177-3AD203B41FA5}">
                      <a16:colId xmlns:a16="http://schemas.microsoft.com/office/drawing/2014/main" val="2446044122"/>
                    </a:ext>
                  </a:extLst>
                </a:gridCol>
              </a:tblGrid>
              <a:tr h="27977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 la tarea 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Inicial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final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255300"/>
                  </a:ext>
                </a:extLst>
              </a:tr>
              <a:tr h="27977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DIFRA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1.1.1 Establecer reglas de negocio de cada componente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1/02/2024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30/05/2024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453883"/>
                  </a:ext>
                </a:extLst>
              </a:tr>
              <a:tr h="3197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DIFRA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 Realizar acto administrativo por el cual se crea el comité.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1/02/2024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20/06/2024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773232"/>
                  </a:ext>
                </a:extLst>
              </a:tr>
              <a:tr h="3197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DIFRA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2.2.1 Realizar sesiones trimestrales del comité.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1/06/2024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059875"/>
                  </a:ext>
                </a:extLst>
              </a:tr>
              <a:tr h="27977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DIFRA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3.4.1 Presentar informe de avance a la implementación y puesta en funcionamiento del nuevo sistema de información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16/04/2024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15/06/2024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647101"/>
                  </a:ext>
                </a:extLst>
              </a:tr>
              <a:tr h="3197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DIFRA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 Realizar estudio de mercado con las diferentes empresas.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1/02/2024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15/04/2024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3953573"/>
                  </a:ext>
                </a:extLst>
              </a:tr>
              <a:tr h="3197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DIFRA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 Socializar la propuesta de implementación de un sistema de generación de energía limpia y renovable.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15/04/2024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528719"/>
                  </a:ext>
                </a:extLst>
              </a:tr>
              <a:tr h="27977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OFPLA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Realizar diagnóstico sobre proceso de distribución de recursos por programas y resultados.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15/04/2024</a:t>
                      </a:r>
                    </a:p>
                  </a:txBody>
                  <a:tcPr marL="2351" marR="2351" marT="2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499776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1D90A1A9-84CE-B336-70A2-D8E888397ADE}"/>
              </a:ext>
            </a:extLst>
          </p:cNvPr>
          <p:cNvSpPr txBox="1"/>
          <p:nvPr/>
        </p:nvSpPr>
        <p:spPr>
          <a:xfrm>
            <a:off x="224644" y="3995936"/>
            <a:ext cx="6404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Verdana" panose="020B0604030504040204" pitchFamily="34" charset="0"/>
              </a:rPr>
              <a:t>OE5 – </a:t>
            </a:r>
            <a:r>
              <a:rPr lang="es-MX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Verdana" panose="020B0604030504040204" pitchFamily="34" charset="0"/>
              </a:rPr>
              <a:t>Promover el relacionamiento internacional y la coordinación Interinstitucional para la seguridad y la convivencia.</a:t>
            </a:r>
            <a:endParaRPr lang="es-419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E7DA816B-1C89-F0F4-E883-ADDDB97BEB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690035"/>
              </p:ext>
            </p:extLst>
          </p:nvPr>
        </p:nvGraphicFramePr>
        <p:xfrm>
          <a:off x="294574" y="4572000"/>
          <a:ext cx="6330373" cy="3397704"/>
        </p:xfrm>
        <a:graphic>
          <a:graphicData uri="http://schemas.openxmlformats.org/drawingml/2006/table">
            <a:tbl>
              <a:tblPr/>
              <a:tblGrid>
                <a:gridCol w="506134">
                  <a:extLst>
                    <a:ext uri="{9D8B030D-6E8A-4147-A177-3AD203B41FA5}">
                      <a16:colId xmlns:a16="http://schemas.microsoft.com/office/drawing/2014/main" val="492756863"/>
                    </a:ext>
                  </a:extLst>
                </a:gridCol>
                <a:gridCol w="4500500">
                  <a:extLst>
                    <a:ext uri="{9D8B030D-6E8A-4147-A177-3AD203B41FA5}">
                      <a16:colId xmlns:a16="http://schemas.microsoft.com/office/drawing/2014/main" val="217931027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705720877"/>
                    </a:ext>
                  </a:extLst>
                </a:gridCol>
                <a:gridCol w="675667">
                  <a:extLst>
                    <a:ext uri="{9D8B030D-6E8A-4147-A177-3AD203B41FA5}">
                      <a16:colId xmlns:a16="http://schemas.microsoft.com/office/drawing/2014/main" val="798250181"/>
                    </a:ext>
                  </a:extLst>
                </a:gridCol>
              </a:tblGrid>
              <a:tr h="884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</a:t>
                      </a:r>
                    </a:p>
                  </a:txBody>
                  <a:tcPr marL="4422" marR="4422" marT="44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 la tarea 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Inicial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final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198717"/>
                  </a:ext>
                </a:extLst>
              </a:tr>
              <a:tr h="2364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ORECI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1.2.1 Generar nuevas alianzas internacionales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26/06/2024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925992"/>
                  </a:ext>
                </a:extLst>
              </a:tr>
              <a:tr h="21521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ORECI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1.3.1 Promover la suscripción de instrumentos de cooperación Internacional enfocadas a las prioridades de la Policía Nacional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25/06/2024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648439"/>
                  </a:ext>
                </a:extLst>
              </a:tr>
              <a:tr h="7838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ORECI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1.4.1 Articular los mecanismos, organismos, agencias entre otros, que permitan la materialización de resultados operacionales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26/06/2024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5330210"/>
                  </a:ext>
                </a:extLst>
              </a:tr>
              <a:tr h="1358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ORECI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1.5.2 Fortalecer nuevos espacios para la asistencia técnica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30/03/2024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25/06/2024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4590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ORECI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2.1.1 Crear doctrina en el marco del proceso de cooperación Internacional.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25/06/2024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03156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ORECI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3.1.1 Referenciar países que permitan obtener buenas prácticas, lecciones aprendidas o modelos del servicio de policía, para el fortalecimiento de las capacidades de la Policía Nacional.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23/06/2024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1798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DIRAN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Promover la realización de proyectos internacionales sobre drogas.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1/04/2024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364610"/>
                  </a:ext>
                </a:extLst>
              </a:tr>
              <a:tr h="958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DIRAN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 Fortalecimiento o creación de mecanismos de cooperación internacional o interinstitucional.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1/04/2024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2889443"/>
                  </a:ext>
                </a:extLst>
              </a:tr>
              <a:tr h="14568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DITRA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2.2.1 Aplicación y seguimiento de la estrategia en Seguridad Vial en los sitios de mayor siniestralidad.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31/05/2024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087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DITRA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2.3.2 Socialización y fortalecimiento de la Gestión Territorial en Seguridad Vial.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1/04/2024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28/06/2024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869621"/>
                  </a:ext>
                </a:extLst>
              </a:tr>
              <a:tr h="52627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DITRA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1.2. Diseñar y ejecutar actividades para solucionar las problemática identificada en el sector transporte.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1/04/2024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29/05/2024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7651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005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DE66CD6-CB9E-7081-F38A-B304E3619546}"/>
              </a:ext>
            </a:extLst>
          </p:cNvPr>
          <p:cNvSpPr/>
          <p:nvPr/>
        </p:nvSpPr>
        <p:spPr>
          <a:xfrm>
            <a:off x="516487" y="188703"/>
            <a:ext cx="580873" cy="26035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Marcador de número de diapositiva 6">
            <a:extLst>
              <a:ext uri="{FF2B5EF4-FFF2-40B4-BE49-F238E27FC236}">
                <a16:creationId xmlns:a16="http://schemas.microsoft.com/office/drawing/2014/main" id="{18057BB5-462A-51FA-F292-1A55D837D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32" y="205322"/>
            <a:ext cx="908720" cy="227112"/>
          </a:xfrm>
        </p:spPr>
        <p:txBody>
          <a:bodyPr/>
          <a:lstStyle/>
          <a:p>
            <a:fld id="{A9DA5236-2375-43B1-B04E-1D9AE0B005FB}" type="slidenum">
              <a:rPr lang="es-CO" sz="1200" smtClean="0">
                <a:solidFill>
                  <a:schemeClr val="bg1"/>
                </a:solidFill>
              </a:rPr>
              <a:t>12</a:t>
            </a:fld>
            <a:endParaRPr lang="es-CO" sz="120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724DC2B-0C94-EE90-B085-2CE7BCD67C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05"/>
          <a:stretch/>
        </p:blipFill>
        <p:spPr>
          <a:xfrm>
            <a:off x="294574" y="71500"/>
            <a:ext cx="468052" cy="4652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9984CA4-56A2-FD64-D369-415335B2D8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" t="27916" r="99289" b="28055"/>
          <a:stretch/>
        </p:blipFill>
        <p:spPr>
          <a:xfrm>
            <a:off x="224644" y="113450"/>
            <a:ext cx="41563" cy="386073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86BA47B-7248-2EAB-CAD3-6500BE8CCBC9}"/>
              </a:ext>
            </a:extLst>
          </p:cNvPr>
          <p:cNvCxnSpPr/>
          <p:nvPr/>
        </p:nvCxnSpPr>
        <p:spPr>
          <a:xfrm>
            <a:off x="224644" y="535012"/>
            <a:ext cx="6300000" cy="0"/>
          </a:xfrm>
          <a:prstGeom prst="line">
            <a:avLst/>
          </a:prstGeom>
          <a:ln w="9525">
            <a:solidFill>
              <a:srgbClr val="161E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B0D1EB4-7590-B409-1A89-DD7D8DBDE30D}"/>
              </a:ext>
            </a:extLst>
          </p:cNvPr>
          <p:cNvSpPr txBox="1"/>
          <p:nvPr/>
        </p:nvSpPr>
        <p:spPr>
          <a:xfrm>
            <a:off x="269841" y="791580"/>
            <a:ext cx="6404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Verdana" panose="020B0604030504040204" pitchFamily="34" charset="0"/>
              </a:rPr>
              <a:t>OE6 –</a:t>
            </a:r>
            <a:r>
              <a:rPr lang="es-MX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Verdana" panose="020B0604030504040204" pitchFamily="34" charset="0"/>
              </a:rPr>
              <a:t> Promover la transformación digital y el fomento de la cultura de cambio e innovación </a:t>
            </a:r>
            <a:endParaRPr lang="es-419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Marcador de pie de página 5">
            <a:extLst>
              <a:ext uri="{FF2B5EF4-FFF2-40B4-BE49-F238E27FC236}">
                <a16:creationId xmlns:a16="http://schemas.microsoft.com/office/drawing/2014/main" id="{6FFE1444-B10C-FDA5-58B3-041546127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5282" y="207444"/>
            <a:ext cx="2333718" cy="227112"/>
          </a:xfrm>
        </p:spPr>
        <p:txBody>
          <a:bodyPr/>
          <a:lstStyle/>
          <a:p>
            <a:pPr algn="l"/>
            <a:r>
              <a:rPr lang="es-ES" sz="950" b="1" dirty="0">
                <a:latin typeface="Myriad Pro Light" panose="020B0403030403020204"/>
              </a:rPr>
              <a:t>Plan Estratégico Institucional “2023-2026”</a:t>
            </a:r>
            <a:endParaRPr lang="es-CO" sz="950" b="1" dirty="0">
              <a:latin typeface="Myriad Pro Light" panose="020B040303040302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38FE0D9-9700-1414-EA94-7534E34154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342" b="24090"/>
          <a:stretch/>
        </p:blipFill>
        <p:spPr>
          <a:xfrm>
            <a:off x="5162913" y="107504"/>
            <a:ext cx="1542451" cy="421052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B98B27F-AEF8-48A7-69C8-C708F2D1A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539769"/>
              </p:ext>
            </p:extLst>
          </p:nvPr>
        </p:nvGraphicFramePr>
        <p:xfrm>
          <a:off x="368660" y="1507888"/>
          <a:ext cx="6012668" cy="6092370"/>
        </p:xfrm>
        <a:graphic>
          <a:graphicData uri="http://schemas.openxmlformats.org/drawingml/2006/table">
            <a:tbl>
              <a:tblPr/>
              <a:tblGrid>
                <a:gridCol w="468052">
                  <a:extLst>
                    <a:ext uri="{9D8B030D-6E8A-4147-A177-3AD203B41FA5}">
                      <a16:colId xmlns:a16="http://schemas.microsoft.com/office/drawing/2014/main" val="941545991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89796641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3557564756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1567974857"/>
                    </a:ext>
                  </a:extLst>
                </a:gridCol>
              </a:tblGrid>
              <a:tr h="5325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</a:t>
                      </a:r>
                    </a:p>
                  </a:txBody>
                  <a:tcPr marL="2663" marR="2663" marT="26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 la tarea 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Inicial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final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59581"/>
                  </a:ext>
                </a:extLst>
              </a:tr>
              <a:tr h="27160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DIJIN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Elaborar un diagnóstico al interior de la Policía.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1/02/2024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30/05/2024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398502"/>
                  </a:ext>
                </a:extLst>
              </a:tr>
              <a:tr h="36214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OFTIC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Gestionar riesgos de seguridad y privacidad de la información.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1/04/2024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30/04/2024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3072738"/>
                  </a:ext>
                </a:extLst>
              </a:tr>
              <a:tr h="36214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DIPOL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 Fortalecer las capacidades de las actividades de Inteligencia y contrainteligencia con herramientas de analítica de datos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220905"/>
                  </a:ext>
                </a:extLst>
              </a:tr>
              <a:tr h="36214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DIPOL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 Desarrollar proyectos de investigación o trabajos estratégicos.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631844"/>
                  </a:ext>
                </a:extLst>
              </a:tr>
              <a:tr h="27160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DISAN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Realizar la reingeniería en el lenguaje de programación seleccionado los módulos priorizados del Sistemas de Información de Salud Policial - SISAP Fase 1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15/01/2024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029113"/>
                  </a:ext>
                </a:extLst>
              </a:tr>
              <a:tr h="40741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DITAH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1.Desarrollar el Módulo de Administración y seguimiento al plan de carrera policial.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30/04/2024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13156"/>
                  </a:ext>
                </a:extLst>
              </a:tr>
              <a:tr h="40741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DITAH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2.Diseñar e implementar el reporte, control y seguimiento a personal con excusa.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30/04/2024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2727502"/>
                  </a:ext>
                </a:extLst>
              </a:tr>
              <a:tr h="40741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DITAH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3.Diseñar e implementar el módulo para el reporte e investigación de accidentes de trabajo.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1/02/2024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910855"/>
                  </a:ext>
                </a:extLst>
              </a:tr>
              <a:tr h="31687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OFTIC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Realizar levantamiento de los activos de información.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15/04/2024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187661"/>
                  </a:ext>
                </a:extLst>
              </a:tr>
              <a:tr h="31687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OFTIC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Gestionar los incidentes de Seguridad de la Información, actualización de lineamientos.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15/04/2024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017569"/>
                  </a:ext>
                </a:extLst>
              </a:tr>
              <a:tr h="31687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OFTIC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 Revisar y actualizar los Requisitos Legales de Seguridad de la Información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202608"/>
                  </a:ext>
                </a:extLst>
              </a:tr>
              <a:tr h="31687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OFTIC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 Analizar vulnerabilidades en la plataforma tecnológica de la Policía Nacional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969734"/>
                  </a:ext>
                </a:extLst>
              </a:tr>
              <a:tr h="31687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OFTIC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 Fortalecer los grupos que gestionan componente CIBER de la Policía Nacional.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1/02/2024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699422"/>
                  </a:ext>
                </a:extLst>
              </a:tr>
              <a:tr h="31687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OFTIC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 Actualizar Manual de Seguridad de la Información de la Policía Nacional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30/05/2024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1756825"/>
                  </a:ext>
                </a:extLst>
              </a:tr>
              <a:tr h="31687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OFTIC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 Actualizar La declaración de Prácticas de Certificación Digital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30/05/2024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962928"/>
                  </a:ext>
                </a:extLst>
              </a:tr>
              <a:tr h="31687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OFTIC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 Comité Interno de Seguridad de la Información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15/04/2024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8804857"/>
                  </a:ext>
                </a:extLst>
              </a:tr>
              <a:tr h="36214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DIPOL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Actualizar los servicios y microservicios del Sistema de Inteligencia Policial - SIP.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</a:t>
                      </a:r>
                    </a:p>
                  </a:txBody>
                  <a:tcPr marL="2663" marR="2663" marT="26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267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659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14C952E-7284-98D8-C975-05E0524DA786}"/>
              </a:ext>
            </a:extLst>
          </p:cNvPr>
          <p:cNvSpPr/>
          <p:nvPr/>
        </p:nvSpPr>
        <p:spPr>
          <a:xfrm>
            <a:off x="-4902" y="1093913"/>
            <a:ext cx="6862902" cy="4988830"/>
          </a:xfrm>
          <a:prstGeom prst="rect">
            <a:avLst/>
          </a:prstGeom>
          <a:solidFill>
            <a:srgbClr val="0264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5088B9A-E207-3E43-0241-AE34706FF738}"/>
              </a:ext>
            </a:extLst>
          </p:cNvPr>
          <p:cNvSpPr txBox="1"/>
          <p:nvPr/>
        </p:nvSpPr>
        <p:spPr>
          <a:xfrm>
            <a:off x="205458" y="268433"/>
            <a:ext cx="64470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600" b="1" i="1">
                <a:solidFill>
                  <a:srgbClr val="026460"/>
                </a:solidFill>
                <a:latin typeface="Century Gothic" panose="020B0502020202020204" pitchFamily="34" charset="0"/>
                <a:ea typeface="Roboto"/>
                <a:cs typeface="Roboto"/>
              </a:defRPr>
            </a:lvl1pPr>
          </a:lstStyle>
          <a:p>
            <a:r>
              <a:rPr lang="es-ES" i="0" dirty="0">
                <a:sym typeface="Roboto"/>
              </a:rPr>
              <a:t>Lineamiento Institucional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64ECE1E-728E-137C-C83D-DA3FF8F63468}"/>
              </a:ext>
            </a:extLst>
          </p:cNvPr>
          <p:cNvSpPr txBox="1"/>
          <p:nvPr/>
        </p:nvSpPr>
        <p:spPr>
          <a:xfrm>
            <a:off x="-63388" y="6804248"/>
            <a:ext cx="685281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8000" dirty="0">
                <a:solidFill>
                  <a:srgbClr val="026460"/>
                </a:solidFill>
                <a:latin typeface="Parcely Free Italic" pitchFamily="2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Profesionalismo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6ED9BC6-86D8-23E0-2962-CABBFECCA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" y="1302886"/>
            <a:ext cx="6858000" cy="457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19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7961E16F-A4C0-2F6D-5B9B-572F121CE6BC}"/>
              </a:ext>
            </a:extLst>
          </p:cNvPr>
          <p:cNvSpPr/>
          <p:nvPr/>
        </p:nvSpPr>
        <p:spPr>
          <a:xfrm>
            <a:off x="1406221" y="5370434"/>
            <a:ext cx="2237389" cy="3380121"/>
          </a:xfrm>
          <a:prstGeom prst="roundRect">
            <a:avLst>
              <a:gd name="adj" fmla="val 501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355D6A2-4A9E-4F98-A7CF-B1307CD04262}"/>
              </a:ext>
            </a:extLst>
          </p:cNvPr>
          <p:cNvSpPr/>
          <p:nvPr/>
        </p:nvSpPr>
        <p:spPr>
          <a:xfrm>
            <a:off x="516487" y="188703"/>
            <a:ext cx="580873" cy="26035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2A7071-2BCB-4A6B-BD51-5C1450732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32" y="205322"/>
            <a:ext cx="908720" cy="227112"/>
          </a:xfrm>
        </p:spPr>
        <p:txBody>
          <a:bodyPr/>
          <a:lstStyle/>
          <a:p>
            <a:fld id="{A9DA5236-2375-43B1-B04E-1D9AE0B005FB}" type="slidenum">
              <a:rPr lang="es-CO" sz="1200" smtClean="0">
                <a:solidFill>
                  <a:schemeClr val="bg1"/>
                </a:solidFill>
              </a:rPr>
              <a:t>14</a:t>
            </a:fld>
            <a:endParaRPr lang="es-CO" sz="1200" dirty="0">
              <a:solidFill>
                <a:schemeClr val="bg1"/>
              </a:solidFill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F8071D20-3592-444D-A802-66C98E460993}"/>
              </a:ext>
            </a:extLst>
          </p:cNvPr>
          <p:cNvCxnSpPr/>
          <p:nvPr/>
        </p:nvCxnSpPr>
        <p:spPr>
          <a:xfrm>
            <a:off x="224644" y="535012"/>
            <a:ext cx="6300000" cy="0"/>
          </a:xfrm>
          <a:prstGeom prst="line">
            <a:avLst/>
          </a:prstGeom>
          <a:ln w="9525">
            <a:solidFill>
              <a:srgbClr val="161E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430D834A-9E03-567D-67A0-EE66F840DD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05"/>
          <a:stretch/>
        </p:blipFill>
        <p:spPr>
          <a:xfrm>
            <a:off x="294574" y="71500"/>
            <a:ext cx="468052" cy="46520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E7CF224-76B4-7AD1-CC13-2DC6346913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" t="27916" r="99289" b="28055"/>
          <a:stretch/>
        </p:blipFill>
        <p:spPr>
          <a:xfrm>
            <a:off x="224644" y="113450"/>
            <a:ext cx="41563" cy="386073"/>
          </a:xfrm>
          <a:prstGeom prst="rect">
            <a:avLst/>
          </a:prstGeom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id="{D177118F-003B-3AAA-50C9-D1CF1B051C28}"/>
              </a:ext>
            </a:extLst>
          </p:cNvPr>
          <p:cNvGrpSpPr/>
          <p:nvPr/>
        </p:nvGrpSpPr>
        <p:grpSpPr>
          <a:xfrm>
            <a:off x="923601" y="1187624"/>
            <a:ext cx="4922649" cy="2228378"/>
            <a:chOff x="835650" y="2111657"/>
            <a:chExt cx="4922649" cy="3262569"/>
          </a:xfrm>
        </p:grpSpPr>
        <p:sp>
          <p:nvSpPr>
            <p:cNvPr id="45" name="Rectángulo: esquinas redondeadas 44">
              <a:extLst>
                <a:ext uri="{FF2B5EF4-FFF2-40B4-BE49-F238E27FC236}">
                  <a16:creationId xmlns:a16="http://schemas.microsoft.com/office/drawing/2014/main" id="{EBA22BF5-A0FF-64E8-837C-16D8FF4EA7B4}"/>
                </a:ext>
              </a:extLst>
            </p:cNvPr>
            <p:cNvSpPr/>
            <p:nvPr/>
          </p:nvSpPr>
          <p:spPr>
            <a:xfrm>
              <a:off x="2727865" y="2115425"/>
              <a:ext cx="2974277" cy="3213793"/>
            </a:xfrm>
            <a:prstGeom prst="roundRect">
              <a:avLst>
                <a:gd name="adj" fmla="val 501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F03BA0AD-02F8-DC9E-B267-520115957D94}"/>
                </a:ext>
              </a:extLst>
            </p:cNvPr>
            <p:cNvSpPr/>
            <p:nvPr/>
          </p:nvSpPr>
          <p:spPr>
            <a:xfrm>
              <a:off x="2727865" y="3192379"/>
              <a:ext cx="2974277" cy="1620094"/>
            </a:xfrm>
            <a:prstGeom prst="roundRect">
              <a:avLst>
                <a:gd name="adj" fmla="val 5013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sp>
          <p:nvSpPr>
            <p:cNvPr id="33" name="Rectángulo: esquinas redondeadas 32">
              <a:extLst>
                <a:ext uri="{FF2B5EF4-FFF2-40B4-BE49-F238E27FC236}">
                  <a16:creationId xmlns:a16="http://schemas.microsoft.com/office/drawing/2014/main" id="{5914C232-2A70-FECD-08CA-FD22C8E83664}"/>
                </a:ext>
              </a:extLst>
            </p:cNvPr>
            <p:cNvSpPr/>
            <p:nvPr/>
          </p:nvSpPr>
          <p:spPr>
            <a:xfrm>
              <a:off x="1025352" y="2111657"/>
              <a:ext cx="3102394" cy="3213793"/>
            </a:xfrm>
            <a:prstGeom prst="roundRect">
              <a:avLst>
                <a:gd name="adj" fmla="val 5013"/>
              </a:avLst>
            </a:prstGeom>
            <a:solidFill>
              <a:srgbClr val="0264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5D8FD61-AC68-DB59-F1E1-025EE8DB37A2}"/>
                </a:ext>
              </a:extLst>
            </p:cNvPr>
            <p:cNvSpPr txBox="1"/>
            <p:nvPr/>
          </p:nvSpPr>
          <p:spPr>
            <a:xfrm>
              <a:off x="1391801" y="2719814"/>
              <a:ext cx="23694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</a:rPr>
                <a:t>Tareas programadas trimestre</a:t>
              </a:r>
              <a:endParaRPr lang="es-CO" sz="1400" dirty="0">
                <a:solidFill>
                  <a:schemeClr val="bg1"/>
                </a:solidFill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904D954D-352E-9A6A-A66E-DE81800A4ED8}"/>
                </a:ext>
              </a:extLst>
            </p:cNvPr>
            <p:cNvSpPr txBox="1"/>
            <p:nvPr/>
          </p:nvSpPr>
          <p:spPr>
            <a:xfrm>
              <a:off x="1757254" y="3268604"/>
              <a:ext cx="1638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</a:rPr>
                <a:t>Cumplidas a tiempo</a:t>
              </a:r>
              <a:endParaRPr lang="es-CO" sz="1400" dirty="0">
                <a:solidFill>
                  <a:schemeClr val="bg1"/>
                </a:solidFill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C90CC2D1-04D7-9D4D-2A17-EB7B187A8E0B}"/>
                </a:ext>
              </a:extLst>
            </p:cNvPr>
            <p:cNvSpPr txBox="1"/>
            <p:nvPr/>
          </p:nvSpPr>
          <p:spPr>
            <a:xfrm>
              <a:off x="1314088" y="3807644"/>
              <a:ext cx="25249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</a:rPr>
                <a:t>Cumplidas extemporáneamente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134914CC-46C6-0DD7-3C7C-3470A18B846A}"/>
                </a:ext>
              </a:extLst>
            </p:cNvPr>
            <p:cNvSpPr txBox="1"/>
            <p:nvPr/>
          </p:nvSpPr>
          <p:spPr>
            <a:xfrm>
              <a:off x="1988087" y="4356209"/>
              <a:ext cx="11769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</a:rPr>
                <a:t>No cumplidas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195A3F12-6E05-21F7-44A6-97DB93864442}"/>
                </a:ext>
              </a:extLst>
            </p:cNvPr>
            <p:cNvSpPr txBox="1"/>
            <p:nvPr/>
          </p:nvSpPr>
          <p:spPr>
            <a:xfrm>
              <a:off x="1430658" y="2180774"/>
              <a:ext cx="22917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</a:rPr>
                <a:t>Tareas planeadas para el año</a:t>
              </a:r>
              <a:endParaRPr lang="es-CO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927BDA6B-4CBA-2378-4E6D-930C1BC80DE5}"/>
                </a:ext>
              </a:extLst>
            </p:cNvPr>
            <p:cNvCxnSpPr>
              <a:cxnSpLocks/>
            </p:cNvCxnSpPr>
            <p:nvPr/>
          </p:nvCxnSpPr>
          <p:spPr>
            <a:xfrm>
              <a:off x="874831" y="2618214"/>
              <a:ext cx="488346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538509E2-3324-622C-9386-18CC911887A3}"/>
                </a:ext>
              </a:extLst>
            </p:cNvPr>
            <p:cNvSpPr txBox="1"/>
            <p:nvPr/>
          </p:nvSpPr>
          <p:spPr>
            <a:xfrm>
              <a:off x="1497391" y="4896036"/>
              <a:ext cx="22406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</a:rPr>
                <a:t>Porcentaje de cumplimiento</a:t>
              </a:r>
              <a:endParaRPr lang="es-CO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id="{CF488D35-0A55-9A5E-1A66-30691BB9FABE}"/>
                </a:ext>
              </a:extLst>
            </p:cNvPr>
            <p:cNvCxnSpPr>
              <a:cxnSpLocks/>
            </p:cNvCxnSpPr>
            <p:nvPr/>
          </p:nvCxnSpPr>
          <p:spPr>
            <a:xfrm>
              <a:off x="851913" y="3188610"/>
              <a:ext cx="488346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>
              <a:extLst>
                <a:ext uri="{FF2B5EF4-FFF2-40B4-BE49-F238E27FC236}">
                  <a16:creationId xmlns:a16="http://schemas.microsoft.com/office/drawing/2014/main" id="{5F1CBA2F-AA14-889F-8549-3ACA774A8DB2}"/>
                </a:ext>
              </a:extLst>
            </p:cNvPr>
            <p:cNvCxnSpPr>
              <a:cxnSpLocks/>
            </p:cNvCxnSpPr>
            <p:nvPr/>
          </p:nvCxnSpPr>
          <p:spPr>
            <a:xfrm>
              <a:off x="835650" y="3713846"/>
              <a:ext cx="488346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158BF2AE-1B4B-A489-05DC-88DCFD6745FF}"/>
                </a:ext>
              </a:extLst>
            </p:cNvPr>
            <p:cNvCxnSpPr>
              <a:cxnSpLocks/>
            </p:cNvCxnSpPr>
            <p:nvPr/>
          </p:nvCxnSpPr>
          <p:spPr>
            <a:xfrm>
              <a:off x="851913" y="4273434"/>
              <a:ext cx="488346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>
              <a:extLst>
                <a:ext uri="{FF2B5EF4-FFF2-40B4-BE49-F238E27FC236}">
                  <a16:creationId xmlns:a16="http://schemas.microsoft.com/office/drawing/2014/main" id="{755DE10C-11EA-0513-011C-1600FECA7C62}"/>
                </a:ext>
              </a:extLst>
            </p:cNvPr>
            <p:cNvCxnSpPr>
              <a:cxnSpLocks/>
            </p:cNvCxnSpPr>
            <p:nvPr/>
          </p:nvCxnSpPr>
          <p:spPr>
            <a:xfrm>
              <a:off x="851913" y="4812474"/>
              <a:ext cx="488346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E18625DB-0B26-8C0D-9EA6-23944BCE34BD}"/>
                </a:ext>
              </a:extLst>
            </p:cNvPr>
            <p:cNvSpPr txBox="1"/>
            <p:nvPr/>
          </p:nvSpPr>
          <p:spPr>
            <a:xfrm>
              <a:off x="4586969" y="2150917"/>
              <a:ext cx="530915" cy="495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latin typeface="Century Gothic" panose="020B0502020202020204" pitchFamily="34" charset="0"/>
                </a:rPr>
                <a:t>242</a:t>
              </a:r>
              <a:endParaRPr lang="es-CO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770C197C-6D2B-152A-659E-7E16827C56D3}"/>
                </a:ext>
              </a:extLst>
            </p:cNvPr>
            <p:cNvSpPr txBox="1"/>
            <p:nvPr/>
          </p:nvSpPr>
          <p:spPr>
            <a:xfrm>
              <a:off x="4644677" y="2719814"/>
              <a:ext cx="415498" cy="495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latin typeface="Century Gothic" panose="020B0502020202020204" pitchFamily="34" charset="0"/>
                </a:rPr>
                <a:t>57</a:t>
              </a:r>
              <a:endParaRPr lang="es-CO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4CFFBAB5-25F3-6F3C-3544-1E1443F06993}"/>
                </a:ext>
              </a:extLst>
            </p:cNvPr>
            <p:cNvSpPr txBox="1"/>
            <p:nvPr/>
          </p:nvSpPr>
          <p:spPr>
            <a:xfrm>
              <a:off x="4614220" y="4878549"/>
              <a:ext cx="591829" cy="495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latin typeface="Century Gothic" panose="020B0502020202020204" pitchFamily="34" charset="0"/>
                </a:rPr>
                <a:t>19%</a:t>
              </a:r>
              <a:endParaRPr lang="es-CO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C988C072-6470-8B80-6873-A222BF573439}"/>
                </a:ext>
              </a:extLst>
            </p:cNvPr>
            <p:cNvSpPr txBox="1"/>
            <p:nvPr/>
          </p:nvSpPr>
          <p:spPr>
            <a:xfrm>
              <a:off x="4644677" y="3251100"/>
              <a:ext cx="415498" cy="495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latin typeface="Century Gothic" panose="020B0502020202020204" pitchFamily="34" charset="0"/>
                </a:rPr>
                <a:t>46</a:t>
              </a:r>
              <a:endParaRPr lang="es-CO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863A2807-23A8-233C-1583-341A1530F2BB}"/>
                </a:ext>
              </a:extLst>
            </p:cNvPr>
            <p:cNvSpPr txBox="1"/>
            <p:nvPr/>
          </p:nvSpPr>
          <p:spPr>
            <a:xfrm>
              <a:off x="4702385" y="3765834"/>
              <a:ext cx="415498" cy="495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latin typeface="Century Gothic" panose="020B0502020202020204" pitchFamily="34" charset="0"/>
                </a:rPr>
                <a:t>11</a:t>
              </a:r>
              <a:endParaRPr lang="es-CO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2C192FEE-E480-F9D4-F842-A7D6B46E0398}"/>
                </a:ext>
              </a:extLst>
            </p:cNvPr>
            <p:cNvSpPr txBox="1"/>
            <p:nvPr/>
          </p:nvSpPr>
          <p:spPr>
            <a:xfrm>
              <a:off x="4702385" y="4315905"/>
              <a:ext cx="300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latin typeface="Century Gothic" panose="020B0502020202020204" pitchFamily="34" charset="0"/>
                </a:rPr>
                <a:t>0</a:t>
              </a:r>
              <a:endParaRPr lang="es-CO" sz="16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2" name="CuadroTexto 51">
            <a:extLst>
              <a:ext uri="{FF2B5EF4-FFF2-40B4-BE49-F238E27FC236}">
                <a16:creationId xmlns:a16="http://schemas.microsoft.com/office/drawing/2014/main" id="{C5BA505F-2BA4-F93A-C9C2-3521ED582449}"/>
              </a:ext>
            </a:extLst>
          </p:cNvPr>
          <p:cNvSpPr txBox="1"/>
          <p:nvPr/>
        </p:nvSpPr>
        <p:spPr>
          <a:xfrm>
            <a:off x="4715013" y="107504"/>
            <a:ext cx="205423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2400" dirty="0">
                <a:solidFill>
                  <a:srgbClr val="026460"/>
                </a:solidFill>
                <a:latin typeface="Parcely Free Italic" pitchFamily="2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Profesionalismo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2AC1BEE9-B72A-D4DC-9F61-FB0154F12714}"/>
              </a:ext>
            </a:extLst>
          </p:cNvPr>
          <p:cNvGrpSpPr/>
          <p:nvPr/>
        </p:nvGrpSpPr>
        <p:grpSpPr>
          <a:xfrm>
            <a:off x="308609" y="3865169"/>
            <a:ext cx="6216735" cy="1165694"/>
            <a:chOff x="346211" y="5772290"/>
            <a:chExt cx="6216735" cy="1410488"/>
          </a:xfrm>
        </p:grpSpPr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76A8715E-F9C0-8DEA-D05D-51D4DE595D90}"/>
                </a:ext>
              </a:extLst>
            </p:cNvPr>
            <p:cNvSpPr/>
            <p:nvPr/>
          </p:nvSpPr>
          <p:spPr>
            <a:xfrm>
              <a:off x="1916965" y="5776602"/>
              <a:ext cx="4586837" cy="1406174"/>
            </a:xfrm>
            <a:prstGeom prst="roundRect">
              <a:avLst>
                <a:gd name="adj" fmla="val 501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3906C19E-0B14-F10E-AFBC-979A5498A27B}"/>
                </a:ext>
              </a:extLst>
            </p:cNvPr>
            <p:cNvSpPr/>
            <p:nvPr/>
          </p:nvSpPr>
          <p:spPr>
            <a:xfrm flipH="1">
              <a:off x="4353446" y="5772290"/>
              <a:ext cx="1108365" cy="1410488"/>
            </a:xfrm>
            <a:prstGeom prst="roundRect">
              <a:avLst>
                <a:gd name="adj" fmla="val 5013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sp>
          <p:nvSpPr>
            <p:cNvPr id="58" name="Rectángulo: esquinas redondeadas 57">
              <a:extLst>
                <a:ext uri="{FF2B5EF4-FFF2-40B4-BE49-F238E27FC236}">
                  <a16:creationId xmlns:a16="http://schemas.microsoft.com/office/drawing/2014/main" id="{4988A7D4-BD5B-028F-9D62-237D603040D9}"/>
                </a:ext>
              </a:extLst>
            </p:cNvPr>
            <p:cNvSpPr/>
            <p:nvPr/>
          </p:nvSpPr>
          <p:spPr>
            <a:xfrm flipH="1">
              <a:off x="1952833" y="5772290"/>
              <a:ext cx="1219201" cy="1410488"/>
            </a:xfrm>
            <a:prstGeom prst="roundRect">
              <a:avLst>
                <a:gd name="adj" fmla="val 5013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BD01D3E1-9AC3-9F97-8A7A-91CF8A853878}"/>
                </a:ext>
              </a:extLst>
            </p:cNvPr>
            <p:cNvSpPr/>
            <p:nvPr/>
          </p:nvSpPr>
          <p:spPr>
            <a:xfrm>
              <a:off x="406478" y="6273802"/>
              <a:ext cx="1798385" cy="908975"/>
            </a:xfrm>
            <a:prstGeom prst="roundRect">
              <a:avLst>
                <a:gd name="adj" fmla="val 5013"/>
              </a:avLst>
            </a:prstGeom>
            <a:solidFill>
              <a:srgbClr val="0264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22E8F8CF-0994-ECFC-8FFC-069F89143E11}"/>
                </a:ext>
              </a:extLst>
            </p:cNvPr>
            <p:cNvSpPr txBox="1"/>
            <p:nvPr/>
          </p:nvSpPr>
          <p:spPr>
            <a:xfrm>
              <a:off x="346211" y="6768171"/>
              <a:ext cx="1907703" cy="372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</a:rPr>
                <a:t>Cumplimiento a tiempo</a:t>
              </a:r>
              <a:endParaRPr lang="es-CO" sz="1400" dirty="0">
                <a:solidFill>
                  <a:schemeClr val="bg1"/>
                </a:solidFill>
              </a:endParaRP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13CF772F-66A5-2066-4CE9-0D6539E8EE1D}"/>
                </a:ext>
              </a:extLst>
            </p:cNvPr>
            <p:cNvSpPr txBox="1"/>
            <p:nvPr/>
          </p:nvSpPr>
          <p:spPr>
            <a:xfrm>
              <a:off x="887717" y="6313630"/>
              <a:ext cx="981744" cy="372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</a:rPr>
                <a:t>Proyección</a:t>
              </a:r>
              <a:endParaRPr lang="es-CO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749D2417-D3A3-E96B-3A03-8B7DE3F793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4946" y="6739313"/>
              <a:ext cx="6048000" cy="121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0007A3DC-493A-FD9E-178C-CC8293184EB9}"/>
                </a:ext>
              </a:extLst>
            </p:cNvPr>
            <p:cNvSpPr txBox="1"/>
            <p:nvPr/>
          </p:nvSpPr>
          <p:spPr>
            <a:xfrm>
              <a:off x="2388358" y="6324698"/>
              <a:ext cx="569387" cy="409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latin typeface="Century Gothic" panose="020B0502020202020204" pitchFamily="34" charset="0"/>
                </a:rPr>
                <a:t>13</a:t>
              </a:r>
              <a:r>
                <a:rPr lang="es-MX" sz="1200" b="1" dirty="0">
                  <a:latin typeface="Century Gothic" panose="020B0502020202020204" pitchFamily="34" charset="0"/>
                </a:rPr>
                <a:t>%</a:t>
              </a:r>
              <a:endParaRPr lang="es-CO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0" name="CuadroTexto 59">
              <a:extLst>
                <a:ext uri="{FF2B5EF4-FFF2-40B4-BE49-F238E27FC236}">
                  <a16:creationId xmlns:a16="http://schemas.microsoft.com/office/drawing/2014/main" id="{9E9C2004-5B14-4FF8-F08E-76E8BA4548D2}"/>
                </a:ext>
              </a:extLst>
            </p:cNvPr>
            <p:cNvSpPr txBox="1"/>
            <p:nvPr/>
          </p:nvSpPr>
          <p:spPr>
            <a:xfrm>
              <a:off x="1967164" y="5836146"/>
              <a:ext cx="1209674" cy="42679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fontAlgn="b">
                <a:lnSpc>
                  <a:spcPts val="1500"/>
                </a:lnSpc>
              </a:pPr>
              <a:r>
                <a:rPr lang="es-CO" sz="1200" b="1" u="none" strike="noStrike" dirty="0">
                  <a:effectLst/>
                  <a:latin typeface="Myriad Pro" panose="020B0503030403020204" pitchFamily="34" charset="0"/>
                </a:rPr>
                <a:t>Primer</a:t>
              </a:r>
            </a:p>
            <a:p>
              <a:pPr algn="ctr" fontAlgn="b">
                <a:lnSpc>
                  <a:spcPts val="1500"/>
                </a:lnSpc>
              </a:pPr>
              <a:r>
                <a:rPr lang="es-CO" sz="1050" b="1" i="0" u="none" strike="noStrike" dirty="0">
                  <a:effectLst/>
                  <a:latin typeface="Myriad Pro" panose="020B0503030403020204" pitchFamily="34" charset="0"/>
                </a:rPr>
                <a:t>trimestre</a:t>
              </a:r>
            </a:p>
          </p:txBody>
        </p:sp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C7212012-F842-C5E1-1FAE-52770F282121}"/>
                </a:ext>
              </a:extLst>
            </p:cNvPr>
            <p:cNvSpPr txBox="1"/>
            <p:nvPr/>
          </p:nvSpPr>
          <p:spPr>
            <a:xfrm>
              <a:off x="3329462" y="5836146"/>
              <a:ext cx="841396" cy="42679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fontAlgn="b">
                <a:lnSpc>
                  <a:spcPts val="1500"/>
                </a:lnSpc>
              </a:pPr>
              <a:r>
                <a:rPr lang="es-CO" sz="1200" b="1" u="none" strike="noStrike" dirty="0">
                  <a:effectLst/>
                  <a:latin typeface="Myriad Pro" panose="020B0503030403020204" pitchFamily="34" charset="0"/>
                </a:rPr>
                <a:t>Segundo</a:t>
              </a:r>
            </a:p>
            <a:p>
              <a:pPr algn="ctr" fontAlgn="b">
                <a:lnSpc>
                  <a:spcPts val="1500"/>
                </a:lnSpc>
              </a:pPr>
              <a:r>
                <a:rPr lang="es-CO" sz="1050" b="1" i="0" u="none" strike="noStrike" dirty="0">
                  <a:effectLst/>
                  <a:latin typeface="Myriad Pro" panose="020B0503030403020204" pitchFamily="34" charset="0"/>
                </a:rPr>
                <a:t>trimestre</a:t>
              </a:r>
            </a:p>
          </p:txBody>
        </p:sp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30AF39DF-0676-A802-E408-312E7D20DE5D}"/>
                </a:ext>
              </a:extLst>
            </p:cNvPr>
            <p:cNvSpPr txBox="1"/>
            <p:nvPr/>
          </p:nvSpPr>
          <p:spPr>
            <a:xfrm>
              <a:off x="4495816" y="5836145"/>
              <a:ext cx="841396" cy="42679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fontAlgn="b">
                <a:lnSpc>
                  <a:spcPts val="1500"/>
                </a:lnSpc>
              </a:pPr>
              <a:r>
                <a:rPr lang="es-CO" sz="1200" b="1" u="none" strike="noStrike" dirty="0">
                  <a:effectLst/>
                  <a:latin typeface="Myriad Pro" panose="020B0503030403020204" pitchFamily="34" charset="0"/>
                </a:rPr>
                <a:t>Tercer</a:t>
              </a:r>
            </a:p>
            <a:p>
              <a:pPr algn="ctr" fontAlgn="b">
                <a:lnSpc>
                  <a:spcPts val="1500"/>
                </a:lnSpc>
              </a:pPr>
              <a:r>
                <a:rPr lang="es-CO" sz="1050" b="1" i="0" u="none" strike="noStrike" dirty="0">
                  <a:effectLst/>
                  <a:latin typeface="Myriad Pro" panose="020B0503030403020204" pitchFamily="34" charset="0"/>
                </a:rPr>
                <a:t>trimestre</a:t>
              </a:r>
            </a:p>
          </p:txBody>
        </p:sp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F79CD557-A774-7ECC-B496-39D91345CC9C}"/>
                </a:ext>
              </a:extLst>
            </p:cNvPr>
            <p:cNvSpPr txBox="1"/>
            <p:nvPr/>
          </p:nvSpPr>
          <p:spPr>
            <a:xfrm>
              <a:off x="5575936" y="5836143"/>
              <a:ext cx="841396" cy="42679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fontAlgn="b">
                <a:lnSpc>
                  <a:spcPts val="1500"/>
                </a:lnSpc>
              </a:pPr>
              <a:r>
                <a:rPr lang="es-CO" sz="1200" b="1" u="none" strike="noStrike" dirty="0">
                  <a:effectLst/>
                  <a:latin typeface="Myriad Pro" panose="020B0503030403020204" pitchFamily="34" charset="0"/>
                </a:rPr>
                <a:t>Cuarto</a:t>
              </a:r>
            </a:p>
            <a:p>
              <a:pPr algn="ctr" fontAlgn="b">
                <a:lnSpc>
                  <a:spcPts val="1500"/>
                </a:lnSpc>
              </a:pPr>
              <a:r>
                <a:rPr lang="es-CO" sz="1050" b="1" i="0" u="none" strike="noStrike" dirty="0">
                  <a:effectLst/>
                  <a:latin typeface="Myriad Pro" panose="020B0503030403020204" pitchFamily="34" charset="0"/>
                </a:rPr>
                <a:t>trimestre</a:t>
              </a:r>
            </a:p>
          </p:txBody>
        </p:sp>
        <p:cxnSp>
          <p:nvCxnSpPr>
            <p:cNvPr id="64" name="Conector recto 63">
              <a:extLst>
                <a:ext uri="{FF2B5EF4-FFF2-40B4-BE49-F238E27FC236}">
                  <a16:creationId xmlns:a16="http://schemas.microsoft.com/office/drawing/2014/main" id="{18621E45-60A8-07D8-2F30-5E4801C42B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4946" y="6250940"/>
              <a:ext cx="6048000" cy="121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8DCE163A-255D-3336-E511-7079B73328D6}"/>
                </a:ext>
              </a:extLst>
            </p:cNvPr>
            <p:cNvSpPr txBox="1"/>
            <p:nvPr/>
          </p:nvSpPr>
          <p:spPr>
            <a:xfrm>
              <a:off x="3455648" y="6324698"/>
              <a:ext cx="548548" cy="409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latin typeface="Century Gothic" panose="020B0502020202020204" pitchFamily="34" charset="0"/>
                </a:rPr>
                <a:t>26</a:t>
              </a:r>
              <a:r>
                <a:rPr lang="es-MX" sz="1200" b="1" dirty="0">
                  <a:latin typeface="Century Gothic" panose="020B0502020202020204" pitchFamily="34" charset="0"/>
                </a:rPr>
                <a:t>%</a:t>
              </a:r>
              <a:endParaRPr lang="es-CO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37FAD416-128E-B70E-7B1B-7823A3659179}"/>
                </a:ext>
              </a:extLst>
            </p:cNvPr>
            <p:cNvSpPr txBox="1"/>
            <p:nvPr/>
          </p:nvSpPr>
          <p:spPr>
            <a:xfrm>
              <a:off x="4583005" y="6324698"/>
              <a:ext cx="548548" cy="409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latin typeface="Century Gothic" panose="020B0502020202020204" pitchFamily="34" charset="0"/>
                </a:rPr>
                <a:t>20</a:t>
              </a:r>
              <a:r>
                <a:rPr lang="es-MX" sz="1200" b="1" dirty="0">
                  <a:latin typeface="Century Gothic" panose="020B0502020202020204" pitchFamily="34" charset="0"/>
                </a:rPr>
                <a:t>%</a:t>
              </a:r>
              <a:endParaRPr lang="es-CO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EAE688DB-A983-F639-15DD-D3CB9CEB18DA}"/>
                </a:ext>
              </a:extLst>
            </p:cNvPr>
            <p:cNvSpPr txBox="1"/>
            <p:nvPr/>
          </p:nvSpPr>
          <p:spPr>
            <a:xfrm>
              <a:off x="5641599" y="6324698"/>
              <a:ext cx="569387" cy="409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latin typeface="Century Gothic" panose="020B0502020202020204" pitchFamily="34" charset="0"/>
                </a:rPr>
                <a:t>42</a:t>
              </a:r>
              <a:r>
                <a:rPr lang="es-MX" sz="1200" b="1" dirty="0">
                  <a:latin typeface="Century Gothic" panose="020B0502020202020204" pitchFamily="34" charset="0"/>
                </a:rPr>
                <a:t>%</a:t>
              </a:r>
              <a:endParaRPr lang="es-CO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F8A1D473-BE99-7B0F-D5D4-D2115BFA4F52}"/>
                </a:ext>
              </a:extLst>
            </p:cNvPr>
            <p:cNvSpPr txBox="1"/>
            <p:nvPr/>
          </p:nvSpPr>
          <p:spPr>
            <a:xfrm>
              <a:off x="2398777" y="6750389"/>
              <a:ext cx="548548" cy="409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latin typeface="Century Gothic" panose="020B0502020202020204" pitchFamily="34" charset="0"/>
                </a:rPr>
                <a:t>11</a:t>
              </a:r>
              <a:r>
                <a:rPr lang="es-MX" sz="1200" b="1" dirty="0">
                  <a:latin typeface="Century Gothic" panose="020B0502020202020204" pitchFamily="34" charset="0"/>
                </a:rPr>
                <a:t>%</a:t>
              </a:r>
              <a:endParaRPr lang="es-CO" sz="16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02" name="Rectángulo: esquinas redondeadas 101">
            <a:extLst>
              <a:ext uri="{FF2B5EF4-FFF2-40B4-BE49-F238E27FC236}">
                <a16:creationId xmlns:a16="http://schemas.microsoft.com/office/drawing/2014/main" id="{BF16FF6F-2B19-5456-0733-502B80268BCB}"/>
              </a:ext>
            </a:extLst>
          </p:cNvPr>
          <p:cNvSpPr/>
          <p:nvPr/>
        </p:nvSpPr>
        <p:spPr>
          <a:xfrm>
            <a:off x="655536" y="5374786"/>
            <a:ext cx="1853457" cy="3380122"/>
          </a:xfrm>
          <a:prstGeom prst="roundRect">
            <a:avLst>
              <a:gd name="adj" fmla="val 5013"/>
            </a:avLst>
          </a:prstGeom>
          <a:solidFill>
            <a:srgbClr val="0264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A9699FE5-135E-A783-EF97-1F0DF3C2C365}"/>
              </a:ext>
            </a:extLst>
          </p:cNvPr>
          <p:cNvSpPr/>
          <p:nvPr/>
        </p:nvSpPr>
        <p:spPr>
          <a:xfrm>
            <a:off x="1406221" y="5382544"/>
            <a:ext cx="2161573" cy="285464"/>
          </a:xfrm>
          <a:prstGeom prst="roundRect">
            <a:avLst>
              <a:gd name="adj" fmla="val 501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A9945495-9CF0-BE9A-98A6-2F62A71A9C3C}"/>
              </a:ext>
            </a:extLst>
          </p:cNvPr>
          <p:cNvSpPr/>
          <p:nvPr/>
        </p:nvSpPr>
        <p:spPr>
          <a:xfrm>
            <a:off x="738233" y="5377835"/>
            <a:ext cx="1770760" cy="292040"/>
          </a:xfrm>
          <a:prstGeom prst="roundRect">
            <a:avLst>
              <a:gd name="adj" fmla="val 0"/>
            </a:avLst>
          </a:prstGeom>
          <a:solidFill>
            <a:srgbClr val="1777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88CBF6C-C04D-286F-64C7-D4E5CA9FBBA2}"/>
              </a:ext>
            </a:extLst>
          </p:cNvPr>
          <p:cNvSpPr txBox="1"/>
          <p:nvPr/>
        </p:nvSpPr>
        <p:spPr>
          <a:xfrm>
            <a:off x="1220270" y="5711596"/>
            <a:ext cx="669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SEGEN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2C14B1A1-5BC2-C30F-F7D4-275AA37E1DB1}"/>
              </a:ext>
            </a:extLst>
          </p:cNvPr>
          <p:cNvSpPr txBox="1"/>
          <p:nvPr/>
        </p:nvSpPr>
        <p:spPr>
          <a:xfrm>
            <a:off x="1248068" y="6021374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DIASE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D5159809-40F5-AAFF-D0AE-9A641D68AC5C}"/>
              </a:ext>
            </a:extLst>
          </p:cNvPr>
          <p:cNvSpPr txBox="1"/>
          <p:nvPr/>
        </p:nvSpPr>
        <p:spPr>
          <a:xfrm>
            <a:off x="1236043" y="6325648"/>
            <a:ext cx="63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DICAR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49E95A31-80C5-93E9-3ED2-E71AB70A31FE}"/>
              </a:ext>
            </a:extLst>
          </p:cNvPr>
          <p:cNvSpPr txBox="1"/>
          <p:nvPr/>
        </p:nvSpPr>
        <p:spPr>
          <a:xfrm>
            <a:off x="1241656" y="6635299"/>
            <a:ext cx="62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DIPOL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40A8A1A6-3C65-448B-5ECE-4E16AAE9760F}"/>
              </a:ext>
            </a:extLst>
          </p:cNvPr>
          <p:cNvSpPr txBox="1"/>
          <p:nvPr/>
        </p:nvSpPr>
        <p:spPr>
          <a:xfrm>
            <a:off x="1179287" y="5378747"/>
            <a:ext cx="885179" cy="279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Unidades</a:t>
            </a:r>
            <a:endParaRPr lang="es-CO" sz="1400" b="1" dirty="0">
              <a:solidFill>
                <a:schemeClr val="bg1"/>
              </a:solidFill>
            </a:endParaRPr>
          </a:p>
        </p:txBody>
      </p: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F887F5C9-D7E5-DF04-E015-0C32DB215A7B}"/>
              </a:ext>
            </a:extLst>
          </p:cNvPr>
          <p:cNvCxnSpPr>
            <a:cxnSpLocks/>
          </p:cNvCxnSpPr>
          <p:nvPr/>
        </p:nvCxnSpPr>
        <p:spPr>
          <a:xfrm>
            <a:off x="668977" y="5668532"/>
            <a:ext cx="29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adroTexto 55">
            <a:extLst>
              <a:ext uri="{FF2B5EF4-FFF2-40B4-BE49-F238E27FC236}">
                <a16:creationId xmlns:a16="http://schemas.microsoft.com/office/drawing/2014/main" id="{02970FFC-67B0-1C10-FA21-1E06F2C9AA18}"/>
              </a:ext>
            </a:extLst>
          </p:cNvPr>
          <p:cNvSpPr txBox="1"/>
          <p:nvPr/>
        </p:nvSpPr>
        <p:spPr>
          <a:xfrm>
            <a:off x="1262240" y="6904848"/>
            <a:ext cx="647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DIPRO</a:t>
            </a:r>
            <a:endParaRPr lang="es-CO" sz="1400" dirty="0">
              <a:solidFill>
                <a:schemeClr val="bg1"/>
              </a:solidFill>
            </a:endParaRPr>
          </a:p>
        </p:txBody>
      </p: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231DE9FF-2369-E875-E3C8-7277B63FE658}"/>
              </a:ext>
            </a:extLst>
          </p:cNvPr>
          <p:cNvCxnSpPr>
            <a:cxnSpLocks/>
          </p:cNvCxnSpPr>
          <p:nvPr/>
        </p:nvCxnSpPr>
        <p:spPr>
          <a:xfrm>
            <a:off x="668977" y="5976220"/>
            <a:ext cx="29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9FA4A7BE-E4D2-09B4-9381-BD33E44B5B9A}"/>
              </a:ext>
            </a:extLst>
          </p:cNvPr>
          <p:cNvCxnSpPr>
            <a:cxnSpLocks/>
          </p:cNvCxnSpPr>
          <p:nvPr/>
        </p:nvCxnSpPr>
        <p:spPr>
          <a:xfrm>
            <a:off x="668977" y="6272701"/>
            <a:ext cx="29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47E34E6C-FD8F-C105-C06A-1BB21D8F8EFD}"/>
              </a:ext>
            </a:extLst>
          </p:cNvPr>
          <p:cNvCxnSpPr>
            <a:cxnSpLocks/>
          </p:cNvCxnSpPr>
          <p:nvPr/>
        </p:nvCxnSpPr>
        <p:spPr>
          <a:xfrm>
            <a:off x="668977" y="6588574"/>
            <a:ext cx="29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id="{138F6055-2305-3827-038E-E269541CB853}"/>
              </a:ext>
            </a:extLst>
          </p:cNvPr>
          <p:cNvCxnSpPr>
            <a:cxnSpLocks/>
          </p:cNvCxnSpPr>
          <p:nvPr/>
        </p:nvCxnSpPr>
        <p:spPr>
          <a:xfrm>
            <a:off x="668977" y="6892848"/>
            <a:ext cx="29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uadroTexto 66">
            <a:extLst>
              <a:ext uri="{FF2B5EF4-FFF2-40B4-BE49-F238E27FC236}">
                <a16:creationId xmlns:a16="http://schemas.microsoft.com/office/drawing/2014/main" id="{02C7A32B-81E0-AA61-B89E-12DBA9BC6062}"/>
              </a:ext>
            </a:extLst>
          </p:cNvPr>
          <p:cNvSpPr txBox="1"/>
          <p:nvPr/>
        </p:nvSpPr>
        <p:spPr>
          <a:xfrm>
            <a:off x="2626612" y="5370296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>
                <a:latin typeface="Century Gothic" panose="020B0502020202020204" pitchFamily="34" charset="0"/>
              </a:rPr>
              <a:t>Tareas</a:t>
            </a:r>
            <a:endParaRPr lang="es-CO" sz="1400" b="1" dirty="0">
              <a:latin typeface="Century Gothic" panose="020B0502020202020204" pitchFamily="34" charset="0"/>
            </a:endParaRP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7C660FB1-D4F2-ED3A-0C6A-25AF6B254EE2}"/>
              </a:ext>
            </a:extLst>
          </p:cNvPr>
          <p:cNvSpPr txBox="1"/>
          <p:nvPr/>
        </p:nvSpPr>
        <p:spPr>
          <a:xfrm>
            <a:off x="2859047" y="571159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1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9A4E14A8-05FA-826C-41E2-6D0C0C0BA318}"/>
              </a:ext>
            </a:extLst>
          </p:cNvPr>
          <p:cNvSpPr txBox="1"/>
          <p:nvPr/>
        </p:nvSpPr>
        <p:spPr>
          <a:xfrm>
            <a:off x="2859047" y="691628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6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5C86B8FF-2008-1892-C617-C8128E639E0F}"/>
              </a:ext>
            </a:extLst>
          </p:cNvPr>
          <p:cNvSpPr txBox="1"/>
          <p:nvPr/>
        </p:nvSpPr>
        <p:spPr>
          <a:xfrm>
            <a:off x="2859047" y="60114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4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29A4550A-8BB2-3A5C-8282-5410BCBB344D}"/>
              </a:ext>
            </a:extLst>
          </p:cNvPr>
          <p:cNvSpPr txBox="1"/>
          <p:nvPr/>
        </p:nvSpPr>
        <p:spPr>
          <a:xfrm>
            <a:off x="2859047" y="630204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1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73394ED3-5211-D285-34C9-68EA19836746}"/>
              </a:ext>
            </a:extLst>
          </p:cNvPr>
          <p:cNvSpPr txBox="1"/>
          <p:nvPr/>
        </p:nvSpPr>
        <p:spPr>
          <a:xfrm>
            <a:off x="2859047" y="661254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2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EB8AD76D-00DD-2696-F6C2-85892ACFF80C}"/>
              </a:ext>
            </a:extLst>
          </p:cNvPr>
          <p:cNvCxnSpPr>
            <a:cxnSpLocks/>
          </p:cNvCxnSpPr>
          <p:nvPr/>
        </p:nvCxnSpPr>
        <p:spPr>
          <a:xfrm>
            <a:off x="668977" y="7178410"/>
            <a:ext cx="29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uadroTexto 73">
            <a:extLst>
              <a:ext uri="{FF2B5EF4-FFF2-40B4-BE49-F238E27FC236}">
                <a16:creationId xmlns:a16="http://schemas.microsoft.com/office/drawing/2014/main" id="{D7617DB5-6A02-318C-4941-B7017DDE646D}"/>
              </a:ext>
            </a:extLst>
          </p:cNvPr>
          <p:cNvSpPr txBox="1"/>
          <p:nvPr/>
        </p:nvSpPr>
        <p:spPr>
          <a:xfrm>
            <a:off x="1250031" y="7196755"/>
            <a:ext cx="657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DIRAN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437F1742-97AF-96E0-D8D1-EF6C90E636D2}"/>
              </a:ext>
            </a:extLst>
          </p:cNvPr>
          <p:cNvSpPr txBox="1"/>
          <p:nvPr/>
        </p:nvSpPr>
        <p:spPr>
          <a:xfrm>
            <a:off x="2809354" y="720262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10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sp>
        <p:nvSpPr>
          <p:cNvPr id="76" name="Rectángulo: esquinas redondeadas 75">
            <a:extLst>
              <a:ext uri="{FF2B5EF4-FFF2-40B4-BE49-F238E27FC236}">
                <a16:creationId xmlns:a16="http://schemas.microsoft.com/office/drawing/2014/main" id="{B3DFC21B-177D-7F4A-FD61-8895B0F24193}"/>
              </a:ext>
            </a:extLst>
          </p:cNvPr>
          <p:cNvSpPr/>
          <p:nvPr/>
        </p:nvSpPr>
        <p:spPr>
          <a:xfrm>
            <a:off x="4946269" y="5360559"/>
            <a:ext cx="1516017" cy="1974623"/>
          </a:xfrm>
          <a:prstGeom prst="roundRect">
            <a:avLst>
              <a:gd name="adj" fmla="val 501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 dirty="0"/>
          </a:p>
        </p:txBody>
      </p:sp>
      <p:sp>
        <p:nvSpPr>
          <p:cNvPr id="78" name="Rectángulo: esquinas redondeadas 77">
            <a:extLst>
              <a:ext uri="{FF2B5EF4-FFF2-40B4-BE49-F238E27FC236}">
                <a16:creationId xmlns:a16="http://schemas.microsoft.com/office/drawing/2014/main" id="{15AE5F64-CC86-66F3-EDA8-2BD747CF7460}"/>
              </a:ext>
            </a:extLst>
          </p:cNvPr>
          <p:cNvSpPr/>
          <p:nvPr/>
        </p:nvSpPr>
        <p:spPr>
          <a:xfrm>
            <a:off x="4946269" y="5358380"/>
            <a:ext cx="1516017" cy="298186"/>
          </a:xfrm>
          <a:prstGeom prst="roundRect">
            <a:avLst>
              <a:gd name="adj" fmla="val 501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79" name="Rectángulo: esquinas redondeadas 78">
            <a:extLst>
              <a:ext uri="{FF2B5EF4-FFF2-40B4-BE49-F238E27FC236}">
                <a16:creationId xmlns:a16="http://schemas.microsoft.com/office/drawing/2014/main" id="{76A50856-BCC9-87E6-8E67-F8BAA52CCCFE}"/>
              </a:ext>
            </a:extLst>
          </p:cNvPr>
          <p:cNvSpPr/>
          <p:nvPr/>
        </p:nvSpPr>
        <p:spPr>
          <a:xfrm>
            <a:off x="3783432" y="5358430"/>
            <a:ext cx="1934762" cy="1976545"/>
          </a:xfrm>
          <a:prstGeom prst="roundRect">
            <a:avLst>
              <a:gd name="adj" fmla="val 5013"/>
            </a:avLst>
          </a:prstGeom>
          <a:solidFill>
            <a:srgbClr val="0264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F6B588EF-29AF-9E2C-2955-AD9F148C4318}"/>
              </a:ext>
            </a:extLst>
          </p:cNvPr>
          <p:cNvSpPr txBox="1"/>
          <p:nvPr/>
        </p:nvSpPr>
        <p:spPr>
          <a:xfrm>
            <a:off x="3858038" y="5701720"/>
            <a:ext cx="1785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Objetivo estratégico 7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74458865-358D-EE32-C3C3-CC9339551806}"/>
              </a:ext>
            </a:extLst>
          </p:cNvPr>
          <p:cNvSpPr txBox="1"/>
          <p:nvPr/>
        </p:nvSpPr>
        <p:spPr>
          <a:xfrm>
            <a:off x="3858038" y="6011498"/>
            <a:ext cx="1785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Objetivo estratégico 8</a:t>
            </a:r>
            <a:endParaRPr lang="es-CO" sz="1400" dirty="0">
              <a:solidFill>
                <a:schemeClr val="bg1"/>
              </a:solidFill>
            </a:endParaRPr>
          </a:p>
        </p:txBody>
      </p:sp>
      <p:cxnSp>
        <p:nvCxnSpPr>
          <p:cNvPr id="85" name="Conector recto 84">
            <a:extLst>
              <a:ext uri="{FF2B5EF4-FFF2-40B4-BE49-F238E27FC236}">
                <a16:creationId xmlns:a16="http://schemas.microsoft.com/office/drawing/2014/main" id="{F07A4EAB-0D1D-9B21-25CE-1AEDAD84CA55}"/>
              </a:ext>
            </a:extLst>
          </p:cNvPr>
          <p:cNvCxnSpPr>
            <a:cxnSpLocks/>
          </p:cNvCxnSpPr>
          <p:nvPr/>
        </p:nvCxnSpPr>
        <p:spPr>
          <a:xfrm>
            <a:off x="3728989" y="5659516"/>
            <a:ext cx="27565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86">
            <a:extLst>
              <a:ext uri="{FF2B5EF4-FFF2-40B4-BE49-F238E27FC236}">
                <a16:creationId xmlns:a16="http://schemas.microsoft.com/office/drawing/2014/main" id="{53D1B3B3-E0B9-F48E-8641-13E2C46C71B0}"/>
              </a:ext>
            </a:extLst>
          </p:cNvPr>
          <p:cNvCxnSpPr>
            <a:cxnSpLocks/>
          </p:cNvCxnSpPr>
          <p:nvPr/>
        </p:nvCxnSpPr>
        <p:spPr>
          <a:xfrm>
            <a:off x="3728989" y="5981489"/>
            <a:ext cx="27565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uadroTexto 90">
            <a:extLst>
              <a:ext uri="{FF2B5EF4-FFF2-40B4-BE49-F238E27FC236}">
                <a16:creationId xmlns:a16="http://schemas.microsoft.com/office/drawing/2014/main" id="{A241479E-3B38-7D7C-FE38-72D072E12E77}"/>
              </a:ext>
            </a:extLst>
          </p:cNvPr>
          <p:cNvSpPr txBox="1"/>
          <p:nvPr/>
        </p:nvSpPr>
        <p:spPr>
          <a:xfrm>
            <a:off x="5703401" y="5360420"/>
            <a:ext cx="748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>
                <a:latin typeface="Century Gothic" panose="020B0502020202020204" pitchFamily="34" charset="0"/>
              </a:rPr>
              <a:t>Tareas</a:t>
            </a:r>
            <a:endParaRPr lang="es-CO" sz="1400" b="1" dirty="0">
              <a:latin typeface="Century Gothic" panose="020B0502020202020204" pitchFamily="34" charset="0"/>
            </a:endParaRP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9C23B6A3-83A1-9A53-CAFB-DB2B6330DEFE}"/>
              </a:ext>
            </a:extLst>
          </p:cNvPr>
          <p:cNvSpPr txBox="1"/>
          <p:nvPr/>
        </p:nvSpPr>
        <p:spPr>
          <a:xfrm>
            <a:off x="5935836" y="57017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5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id="{90862368-02D0-65C2-0809-816008F36249}"/>
              </a:ext>
            </a:extLst>
          </p:cNvPr>
          <p:cNvSpPr txBox="1"/>
          <p:nvPr/>
        </p:nvSpPr>
        <p:spPr>
          <a:xfrm>
            <a:off x="5886144" y="600161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16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sp>
        <p:nvSpPr>
          <p:cNvPr id="104" name="Rectángulo: esquinas redondeadas 103">
            <a:extLst>
              <a:ext uri="{FF2B5EF4-FFF2-40B4-BE49-F238E27FC236}">
                <a16:creationId xmlns:a16="http://schemas.microsoft.com/office/drawing/2014/main" id="{0907AF7E-47E8-39E2-D732-6C4DE1808805}"/>
              </a:ext>
            </a:extLst>
          </p:cNvPr>
          <p:cNvSpPr/>
          <p:nvPr/>
        </p:nvSpPr>
        <p:spPr>
          <a:xfrm>
            <a:off x="3784144" y="5358446"/>
            <a:ext cx="1934050" cy="295964"/>
          </a:xfrm>
          <a:prstGeom prst="roundRect">
            <a:avLst>
              <a:gd name="adj" fmla="val 0"/>
            </a:avLst>
          </a:prstGeom>
          <a:solidFill>
            <a:srgbClr val="1777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44A34990-24DC-169D-26CF-AAB093F851CD}"/>
              </a:ext>
            </a:extLst>
          </p:cNvPr>
          <p:cNvSpPr txBox="1"/>
          <p:nvPr/>
        </p:nvSpPr>
        <p:spPr>
          <a:xfrm>
            <a:off x="4376003" y="5354899"/>
            <a:ext cx="749623" cy="254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Objetivo</a:t>
            </a:r>
            <a:endParaRPr lang="es-CO" sz="1400" b="1" dirty="0">
              <a:solidFill>
                <a:schemeClr val="bg1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467CF03-56B5-DEF7-7CD9-98315F889C99}"/>
              </a:ext>
            </a:extLst>
          </p:cNvPr>
          <p:cNvSpPr txBox="1"/>
          <p:nvPr/>
        </p:nvSpPr>
        <p:spPr>
          <a:xfrm>
            <a:off x="3873514" y="6355568"/>
            <a:ext cx="1785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Objetivo estratégico 9</a:t>
            </a:r>
            <a:endParaRPr lang="es-CO" sz="1400" dirty="0">
              <a:solidFill>
                <a:schemeClr val="bg1"/>
              </a:solidFill>
            </a:endParaRP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AB06B105-551A-ACA1-E996-6FF300DCA28F}"/>
              </a:ext>
            </a:extLst>
          </p:cNvPr>
          <p:cNvCxnSpPr>
            <a:cxnSpLocks/>
          </p:cNvCxnSpPr>
          <p:nvPr/>
        </p:nvCxnSpPr>
        <p:spPr>
          <a:xfrm>
            <a:off x="3744465" y="6325559"/>
            <a:ext cx="27565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42D8521E-99F8-F850-196E-58408A86F807}"/>
              </a:ext>
            </a:extLst>
          </p:cNvPr>
          <p:cNvSpPr txBox="1"/>
          <p:nvPr/>
        </p:nvSpPr>
        <p:spPr>
          <a:xfrm>
            <a:off x="5935836" y="63456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3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18359743-252C-F09C-1C63-066E1632D23B}"/>
              </a:ext>
            </a:extLst>
          </p:cNvPr>
          <p:cNvSpPr txBox="1"/>
          <p:nvPr/>
        </p:nvSpPr>
        <p:spPr>
          <a:xfrm>
            <a:off x="1290292" y="7525048"/>
            <a:ext cx="5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JESEP</a:t>
            </a:r>
            <a:endParaRPr lang="es-CO" sz="1400" dirty="0">
              <a:solidFill>
                <a:schemeClr val="bg1"/>
              </a:solidFill>
            </a:endParaRPr>
          </a:p>
        </p:txBody>
      </p: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4DD8982C-246E-C964-1A2E-86CEE85B0FB0}"/>
              </a:ext>
            </a:extLst>
          </p:cNvPr>
          <p:cNvCxnSpPr>
            <a:cxnSpLocks/>
          </p:cNvCxnSpPr>
          <p:nvPr/>
        </p:nvCxnSpPr>
        <p:spPr>
          <a:xfrm>
            <a:off x="668977" y="7510273"/>
            <a:ext cx="29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CuadroTexto 82">
            <a:extLst>
              <a:ext uri="{FF2B5EF4-FFF2-40B4-BE49-F238E27FC236}">
                <a16:creationId xmlns:a16="http://schemas.microsoft.com/office/drawing/2014/main" id="{240F8F23-9890-C35C-BE5B-B02D1F23B1FB}"/>
              </a:ext>
            </a:extLst>
          </p:cNvPr>
          <p:cNvSpPr txBox="1"/>
          <p:nvPr/>
        </p:nvSpPr>
        <p:spPr>
          <a:xfrm>
            <a:off x="2809354" y="753370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10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cxnSp>
        <p:nvCxnSpPr>
          <p:cNvPr id="86" name="Conector recto 85">
            <a:extLst>
              <a:ext uri="{FF2B5EF4-FFF2-40B4-BE49-F238E27FC236}">
                <a16:creationId xmlns:a16="http://schemas.microsoft.com/office/drawing/2014/main" id="{18960314-2253-18DC-5C22-310B9E432D79}"/>
              </a:ext>
            </a:extLst>
          </p:cNvPr>
          <p:cNvCxnSpPr>
            <a:cxnSpLocks/>
          </p:cNvCxnSpPr>
          <p:nvPr/>
        </p:nvCxnSpPr>
        <p:spPr>
          <a:xfrm>
            <a:off x="668977" y="7795835"/>
            <a:ext cx="29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uadroTexto 87">
            <a:extLst>
              <a:ext uri="{FF2B5EF4-FFF2-40B4-BE49-F238E27FC236}">
                <a16:creationId xmlns:a16="http://schemas.microsoft.com/office/drawing/2014/main" id="{4DE6CCC8-0129-8AC6-D1B1-6FE8EAC3DC1E}"/>
              </a:ext>
            </a:extLst>
          </p:cNvPr>
          <p:cNvSpPr txBox="1"/>
          <p:nvPr/>
        </p:nvSpPr>
        <p:spPr>
          <a:xfrm>
            <a:off x="1250030" y="7814180"/>
            <a:ext cx="657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OFPLA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0BB2F3F5-F96C-0D53-436A-F7CEDD786636}"/>
              </a:ext>
            </a:extLst>
          </p:cNvPr>
          <p:cNvSpPr txBox="1"/>
          <p:nvPr/>
        </p:nvSpPr>
        <p:spPr>
          <a:xfrm>
            <a:off x="2859047" y="782005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4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cxnSp>
        <p:nvCxnSpPr>
          <p:cNvPr id="93" name="Conector recto 92">
            <a:extLst>
              <a:ext uri="{FF2B5EF4-FFF2-40B4-BE49-F238E27FC236}">
                <a16:creationId xmlns:a16="http://schemas.microsoft.com/office/drawing/2014/main" id="{F97FF2E8-7183-5641-3D7C-81368AA677B1}"/>
              </a:ext>
            </a:extLst>
          </p:cNvPr>
          <p:cNvCxnSpPr>
            <a:cxnSpLocks/>
          </p:cNvCxnSpPr>
          <p:nvPr/>
        </p:nvCxnSpPr>
        <p:spPr>
          <a:xfrm>
            <a:off x="668977" y="8083221"/>
            <a:ext cx="29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uadroTexto 94">
            <a:extLst>
              <a:ext uri="{FF2B5EF4-FFF2-40B4-BE49-F238E27FC236}">
                <a16:creationId xmlns:a16="http://schemas.microsoft.com/office/drawing/2014/main" id="{1FF71078-1E6F-1BA6-E006-7803ADE063A2}"/>
              </a:ext>
            </a:extLst>
          </p:cNvPr>
          <p:cNvSpPr txBox="1"/>
          <p:nvPr/>
        </p:nvSpPr>
        <p:spPr>
          <a:xfrm>
            <a:off x="1211558" y="8101566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UNIPEP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AFE7363A-E3A0-DF9D-0C1D-89CAFF3834A9}"/>
              </a:ext>
            </a:extLst>
          </p:cNvPr>
          <p:cNvSpPr txBox="1"/>
          <p:nvPr/>
        </p:nvSpPr>
        <p:spPr>
          <a:xfrm>
            <a:off x="2859047" y="810744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dirty="0">
                <a:latin typeface="Century Gothic" panose="020B0502020202020204" pitchFamily="34" charset="0"/>
              </a:rPr>
              <a:t>4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F79D5938-2D9A-9560-C582-084A1615434C}"/>
              </a:ext>
            </a:extLst>
          </p:cNvPr>
          <p:cNvSpPr txBox="1"/>
          <p:nvPr/>
        </p:nvSpPr>
        <p:spPr>
          <a:xfrm>
            <a:off x="3827828" y="6658237"/>
            <a:ext cx="1876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Objetivo estratégico 10</a:t>
            </a:r>
            <a:endParaRPr lang="es-CO" sz="1400" dirty="0">
              <a:solidFill>
                <a:schemeClr val="bg1"/>
              </a:solidFill>
            </a:endParaRPr>
          </a:p>
        </p:txBody>
      </p:sp>
      <p:cxnSp>
        <p:nvCxnSpPr>
          <p:cNvPr id="98" name="Conector recto 97">
            <a:extLst>
              <a:ext uri="{FF2B5EF4-FFF2-40B4-BE49-F238E27FC236}">
                <a16:creationId xmlns:a16="http://schemas.microsoft.com/office/drawing/2014/main" id="{8D8B371F-6A63-7B24-2C7C-A49196A2C397}"/>
              </a:ext>
            </a:extLst>
          </p:cNvPr>
          <p:cNvCxnSpPr>
            <a:cxnSpLocks/>
          </p:cNvCxnSpPr>
          <p:nvPr/>
        </p:nvCxnSpPr>
        <p:spPr>
          <a:xfrm>
            <a:off x="3744465" y="6628228"/>
            <a:ext cx="27565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uadroTexto 98">
            <a:extLst>
              <a:ext uri="{FF2B5EF4-FFF2-40B4-BE49-F238E27FC236}">
                <a16:creationId xmlns:a16="http://schemas.microsoft.com/office/drawing/2014/main" id="{C6F12F3A-137A-2572-D112-C5BE01BCCD34}"/>
              </a:ext>
            </a:extLst>
          </p:cNvPr>
          <p:cNvSpPr txBox="1"/>
          <p:nvPr/>
        </p:nvSpPr>
        <p:spPr>
          <a:xfrm>
            <a:off x="3843304" y="7002307"/>
            <a:ext cx="1876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Objetivo estratégico 11</a:t>
            </a:r>
            <a:endParaRPr lang="es-CO" sz="1400" dirty="0">
              <a:solidFill>
                <a:schemeClr val="bg1"/>
              </a:solidFill>
            </a:endParaRPr>
          </a:p>
        </p:txBody>
      </p:sp>
      <p:cxnSp>
        <p:nvCxnSpPr>
          <p:cNvPr id="100" name="Conector recto 99">
            <a:extLst>
              <a:ext uri="{FF2B5EF4-FFF2-40B4-BE49-F238E27FC236}">
                <a16:creationId xmlns:a16="http://schemas.microsoft.com/office/drawing/2014/main" id="{E532F4D0-B704-D070-A1D7-4C278572CDBC}"/>
              </a:ext>
            </a:extLst>
          </p:cNvPr>
          <p:cNvCxnSpPr>
            <a:cxnSpLocks/>
          </p:cNvCxnSpPr>
          <p:nvPr/>
        </p:nvCxnSpPr>
        <p:spPr>
          <a:xfrm>
            <a:off x="3759941" y="6972298"/>
            <a:ext cx="27565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87F42D12-5D90-0FEE-A35F-B1929D4E66BD}"/>
              </a:ext>
            </a:extLst>
          </p:cNvPr>
          <p:cNvSpPr txBox="1"/>
          <p:nvPr/>
        </p:nvSpPr>
        <p:spPr>
          <a:xfrm>
            <a:off x="5895785" y="664482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11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sp>
        <p:nvSpPr>
          <p:cNvPr id="103" name="CuadroTexto 102">
            <a:extLst>
              <a:ext uri="{FF2B5EF4-FFF2-40B4-BE49-F238E27FC236}">
                <a16:creationId xmlns:a16="http://schemas.microsoft.com/office/drawing/2014/main" id="{5B725C62-14A3-FF44-273D-37208BE56360}"/>
              </a:ext>
            </a:extLst>
          </p:cNvPr>
          <p:cNvSpPr txBox="1"/>
          <p:nvPr/>
        </p:nvSpPr>
        <p:spPr>
          <a:xfrm>
            <a:off x="5892819" y="69856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11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sp>
        <p:nvSpPr>
          <p:cNvPr id="21" name="Marcador de pie de página 5">
            <a:extLst>
              <a:ext uri="{FF2B5EF4-FFF2-40B4-BE49-F238E27FC236}">
                <a16:creationId xmlns:a16="http://schemas.microsoft.com/office/drawing/2014/main" id="{BDE49362-9870-E2B1-3C2E-EAC8F6FC0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5282" y="207444"/>
            <a:ext cx="2333718" cy="227112"/>
          </a:xfrm>
        </p:spPr>
        <p:txBody>
          <a:bodyPr/>
          <a:lstStyle/>
          <a:p>
            <a:pPr algn="l"/>
            <a:r>
              <a:rPr lang="es-ES" sz="950" b="1" dirty="0">
                <a:latin typeface="Myriad Pro Light" panose="020B0403030403020204"/>
              </a:rPr>
              <a:t>Plan Estratégico Institucional “2023-2026”</a:t>
            </a:r>
            <a:endParaRPr lang="es-CO" sz="950" b="1" dirty="0">
              <a:latin typeface="Myriad Pro Light" panose="020B0403030403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6F231CD-7697-8ABE-933A-7DF16EE95AAB}"/>
              </a:ext>
            </a:extLst>
          </p:cNvPr>
          <p:cNvSpPr txBox="1"/>
          <p:nvPr/>
        </p:nvSpPr>
        <p:spPr>
          <a:xfrm>
            <a:off x="3429000" y="4701498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>
                <a:latin typeface="Century Gothic" panose="020B0502020202020204" pitchFamily="34" charset="0"/>
              </a:rPr>
              <a:t>19</a:t>
            </a:r>
            <a:r>
              <a:rPr lang="es-MX" sz="1200" b="1" dirty="0">
                <a:latin typeface="Century Gothic" panose="020B0502020202020204" pitchFamily="34" charset="0"/>
              </a:rPr>
              <a:t>%</a:t>
            </a:r>
            <a:endParaRPr lang="es-CO" sz="1600" b="1" dirty="0">
              <a:latin typeface="Century Gothic" panose="020B0502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2240965-41A6-D01E-74F0-CC27F3575AE4}"/>
              </a:ext>
            </a:extLst>
          </p:cNvPr>
          <p:cNvSpPr txBox="1"/>
          <p:nvPr/>
        </p:nvSpPr>
        <p:spPr>
          <a:xfrm>
            <a:off x="1297591" y="8434813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DIJIN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1E835252-0B27-01EE-D6CE-64A5A7FF0EEA}"/>
              </a:ext>
            </a:extLst>
          </p:cNvPr>
          <p:cNvSpPr txBox="1"/>
          <p:nvPr/>
        </p:nvSpPr>
        <p:spPr>
          <a:xfrm>
            <a:off x="2856916" y="844068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dirty="0">
                <a:latin typeface="Century Gothic" panose="020B0502020202020204" pitchFamily="34" charset="0"/>
              </a:rPr>
              <a:t>1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cxnSp>
        <p:nvCxnSpPr>
          <p:cNvPr id="105" name="Conector recto 104">
            <a:extLst>
              <a:ext uri="{FF2B5EF4-FFF2-40B4-BE49-F238E27FC236}">
                <a16:creationId xmlns:a16="http://schemas.microsoft.com/office/drawing/2014/main" id="{F9F803FE-D405-6883-986E-317C5B29D93C}"/>
              </a:ext>
            </a:extLst>
          </p:cNvPr>
          <p:cNvCxnSpPr>
            <a:cxnSpLocks/>
          </p:cNvCxnSpPr>
          <p:nvPr/>
        </p:nvCxnSpPr>
        <p:spPr>
          <a:xfrm>
            <a:off x="657020" y="8424428"/>
            <a:ext cx="29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09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DE66CD6-CB9E-7081-F38A-B304E3619546}"/>
              </a:ext>
            </a:extLst>
          </p:cNvPr>
          <p:cNvSpPr/>
          <p:nvPr/>
        </p:nvSpPr>
        <p:spPr>
          <a:xfrm>
            <a:off x="516487" y="188703"/>
            <a:ext cx="580873" cy="26035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Marcador de número de diapositiva 6">
            <a:extLst>
              <a:ext uri="{FF2B5EF4-FFF2-40B4-BE49-F238E27FC236}">
                <a16:creationId xmlns:a16="http://schemas.microsoft.com/office/drawing/2014/main" id="{18057BB5-462A-51FA-F292-1A55D837D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32" y="205322"/>
            <a:ext cx="908720" cy="227112"/>
          </a:xfrm>
        </p:spPr>
        <p:txBody>
          <a:bodyPr/>
          <a:lstStyle/>
          <a:p>
            <a:fld id="{A9DA5236-2375-43B1-B04E-1D9AE0B005FB}" type="slidenum">
              <a:rPr lang="es-CO" sz="1200" smtClean="0">
                <a:solidFill>
                  <a:schemeClr val="bg1"/>
                </a:solidFill>
              </a:rPr>
              <a:t>15</a:t>
            </a:fld>
            <a:endParaRPr lang="es-CO" sz="120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724DC2B-0C94-EE90-B085-2CE7BCD67C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05"/>
          <a:stretch/>
        </p:blipFill>
        <p:spPr>
          <a:xfrm>
            <a:off x="294574" y="71500"/>
            <a:ext cx="468052" cy="4652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9984CA4-56A2-FD64-D369-415335B2D8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" t="27916" r="99289" b="28055"/>
          <a:stretch/>
        </p:blipFill>
        <p:spPr>
          <a:xfrm>
            <a:off x="224644" y="113450"/>
            <a:ext cx="41563" cy="386073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86BA47B-7248-2EAB-CAD3-6500BE8CCBC9}"/>
              </a:ext>
            </a:extLst>
          </p:cNvPr>
          <p:cNvCxnSpPr/>
          <p:nvPr/>
        </p:nvCxnSpPr>
        <p:spPr>
          <a:xfrm>
            <a:off x="224644" y="535012"/>
            <a:ext cx="6300000" cy="0"/>
          </a:xfrm>
          <a:prstGeom prst="line">
            <a:avLst/>
          </a:prstGeom>
          <a:ln w="9525">
            <a:solidFill>
              <a:srgbClr val="161E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C225FBD-2B56-09CC-F6E3-9771F82A0846}"/>
              </a:ext>
            </a:extLst>
          </p:cNvPr>
          <p:cNvSpPr txBox="1"/>
          <p:nvPr/>
        </p:nvSpPr>
        <p:spPr>
          <a:xfrm>
            <a:off x="311350" y="663823"/>
            <a:ext cx="64041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Verdana" panose="020B0604030504040204" pitchFamily="34" charset="0"/>
              </a:rPr>
              <a:t>OE7 – </a:t>
            </a:r>
            <a:r>
              <a:rPr lang="es-MX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Verdana" panose="020B0604030504040204" pitchFamily="34" charset="0"/>
              </a:rPr>
              <a:t>Contribuir a la construcción de paz </a:t>
            </a:r>
            <a:endParaRPr lang="es-419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Marcador de pie de página 5">
            <a:extLst>
              <a:ext uri="{FF2B5EF4-FFF2-40B4-BE49-F238E27FC236}">
                <a16:creationId xmlns:a16="http://schemas.microsoft.com/office/drawing/2014/main" id="{F51BACD2-CB08-FD81-D0A9-445CA48C0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5282" y="207444"/>
            <a:ext cx="2333718" cy="227112"/>
          </a:xfrm>
        </p:spPr>
        <p:txBody>
          <a:bodyPr/>
          <a:lstStyle/>
          <a:p>
            <a:pPr algn="l"/>
            <a:r>
              <a:rPr lang="es-ES" sz="950" b="1" dirty="0">
                <a:latin typeface="Myriad Pro Light" panose="020B0403030403020204"/>
              </a:rPr>
              <a:t>Plan Estratégico Institucional “2023-2026”</a:t>
            </a:r>
            <a:endParaRPr lang="es-CO" sz="950" b="1" dirty="0">
              <a:latin typeface="Myriad Pro Light" panose="020B040303040302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1B188C7-6C8D-B066-D177-38DA6012DA76}"/>
              </a:ext>
            </a:extLst>
          </p:cNvPr>
          <p:cNvSpPr txBox="1"/>
          <p:nvPr/>
        </p:nvSpPr>
        <p:spPr>
          <a:xfrm>
            <a:off x="4715013" y="107504"/>
            <a:ext cx="205423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2400" dirty="0">
                <a:solidFill>
                  <a:srgbClr val="026460"/>
                </a:solidFill>
                <a:latin typeface="Parcely Free Italic" pitchFamily="2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Profesionalismo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999DD3D9-F4E9-31F7-1E46-323558C02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433430"/>
              </p:ext>
            </p:extLst>
          </p:nvPr>
        </p:nvGraphicFramePr>
        <p:xfrm>
          <a:off x="142536" y="1076821"/>
          <a:ext cx="6404115" cy="2643358"/>
        </p:xfrm>
        <a:graphic>
          <a:graphicData uri="http://schemas.openxmlformats.org/drawingml/2006/table">
            <a:tbl>
              <a:tblPr/>
              <a:tblGrid>
                <a:gridCol w="527397">
                  <a:extLst>
                    <a:ext uri="{9D8B030D-6E8A-4147-A177-3AD203B41FA5}">
                      <a16:colId xmlns:a16="http://schemas.microsoft.com/office/drawing/2014/main" val="3304279857"/>
                    </a:ext>
                  </a:extLst>
                </a:gridCol>
                <a:gridCol w="4482881">
                  <a:extLst>
                    <a:ext uri="{9D8B030D-6E8A-4147-A177-3AD203B41FA5}">
                      <a16:colId xmlns:a16="http://schemas.microsoft.com/office/drawing/2014/main" val="2272681763"/>
                    </a:ext>
                  </a:extLst>
                </a:gridCol>
                <a:gridCol w="715754">
                  <a:extLst>
                    <a:ext uri="{9D8B030D-6E8A-4147-A177-3AD203B41FA5}">
                      <a16:colId xmlns:a16="http://schemas.microsoft.com/office/drawing/2014/main" val="2267465703"/>
                    </a:ext>
                  </a:extLst>
                </a:gridCol>
                <a:gridCol w="678083">
                  <a:extLst>
                    <a:ext uri="{9D8B030D-6E8A-4147-A177-3AD203B41FA5}">
                      <a16:colId xmlns:a16="http://schemas.microsoft.com/office/drawing/2014/main" val="385606643"/>
                    </a:ext>
                  </a:extLst>
                </a:gridCol>
              </a:tblGrid>
              <a:tr h="1153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</a:t>
                      </a:r>
                    </a:p>
                  </a:txBody>
                  <a:tcPr marL="5768" marR="5768" marT="576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 la tarea </a:t>
                      </a:r>
                    </a:p>
                  </a:txBody>
                  <a:tcPr marL="5768" marR="5768" marT="5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Inicial</a:t>
                      </a:r>
                    </a:p>
                  </a:txBody>
                  <a:tcPr marL="5768" marR="5768" marT="5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final</a:t>
                      </a:r>
                    </a:p>
                  </a:txBody>
                  <a:tcPr marL="5768" marR="5768" marT="5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860120"/>
                  </a:ext>
                </a:extLst>
              </a:tr>
              <a:tr h="17374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DICAR</a:t>
                      </a:r>
                    </a:p>
                  </a:txBody>
                  <a:tcPr marL="5768" marR="5768" marT="5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 Fortalecimiento de los grupos operativos UNIRET. componente de formación</a:t>
                      </a:r>
                    </a:p>
                  </a:txBody>
                  <a:tcPr marL="5768" marR="5768" marT="5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5768" marR="5768" marT="5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1/06/2024 </a:t>
                      </a:r>
                    </a:p>
                  </a:txBody>
                  <a:tcPr marL="5768" marR="5768" marT="5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2721649"/>
                  </a:ext>
                </a:extLst>
              </a:tr>
              <a:tr h="29522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DICAR</a:t>
                      </a:r>
                    </a:p>
                  </a:txBody>
                  <a:tcPr marL="5768" marR="5768" marT="5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 Fortalecimiento de los grupos operativos UNIRET. logístico</a:t>
                      </a:r>
                    </a:p>
                  </a:txBody>
                  <a:tcPr marL="5768" marR="5768" marT="5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5768" marR="5768" marT="5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1/06/2024 </a:t>
                      </a:r>
                    </a:p>
                  </a:txBody>
                  <a:tcPr marL="5768" marR="5768" marT="5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775767"/>
                  </a:ext>
                </a:extLst>
              </a:tr>
              <a:tr h="1646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DICAR</a:t>
                      </a:r>
                    </a:p>
                  </a:txBody>
                  <a:tcPr marL="5768" marR="5768" marT="5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 Fortalecimiento de las Unidades Básicas de Carabineros. componente logístico e infraestructura</a:t>
                      </a:r>
                    </a:p>
                  </a:txBody>
                  <a:tcPr marL="5768" marR="5768" marT="5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 </a:t>
                      </a:r>
                    </a:p>
                  </a:txBody>
                  <a:tcPr marL="5768" marR="5768" marT="5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1/06/2024 </a:t>
                      </a:r>
                    </a:p>
                  </a:txBody>
                  <a:tcPr marL="5768" marR="5768" marT="5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2881208"/>
                  </a:ext>
                </a:extLst>
              </a:tr>
              <a:tr h="25015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DIPRO</a:t>
                      </a:r>
                    </a:p>
                  </a:txBody>
                  <a:tcPr marL="5768" marR="5768" marT="5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Establecer los lineamientos para la atención y protección de personas integrantes de los Mecanismos de Monitoreo y Verificación.</a:t>
                      </a:r>
                    </a:p>
                  </a:txBody>
                  <a:tcPr marL="5768" marR="5768" marT="5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1/04/2024 </a:t>
                      </a:r>
                    </a:p>
                  </a:txBody>
                  <a:tcPr marL="5768" marR="5768" marT="5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 </a:t>
                      </a:r>
                    </a:p>
                  </a:txBody>
                  <a:tcPr marL="5768" marR="5768" marT="5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7322050"/>
                  </a:ext>
                </a:extLst>
              </a:tr>
              <a:tr h="26361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UNIPE</a:t>
                      </a:r>
                    </a:p>
                  </a:txBody>
                  <a:tcPr marL="5768" marR="5768" marT="5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Establecer documento para operacionalizar la metodología de la trasformación pacífica de conflictos sociales a nivel territorial.</a:t>
                      </a:r>
                    </a:p>
                  </a:txBody>
                  <a:tcPr marL="5768" marR="5768" marT="5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1/04/2024 </a:t>
                      </a:r>
                    </a:p>
                  </a:txBody>
                  <a:tcPr marL="5768" marR="5768" marT="5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 </a:t>
                      </a:r>
                    </a:p>
                  </a:txBody>
                  <a:tcPr marL="5768" marR="5768" marT="5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3499773"/>
                  </a:ext>
                </a:extLst>
              </a:tr>
              <a:tr h="20507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UNIPE</a:t>
                      </a:r>
                    </a:p>
                  </a:txBody>
                  <a:tcPr marL="5768" marR="5768" marT="5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 Elaborar documento institucional para la actuación de la prevención de la no estigmatización</a:t>
                      </a:r>
                    </a:p>
                  </a:txBody>
                  <a:tcPr marL="5768" marR="5768" marT="5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 </a:t>
                      </a:r>
                    </a:p>
                  </a:txBody>
                  <a:tcPr marL="5768" marR="5768" marT="5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 </a:t>
                      </a:r>
                    </a:p>
                  </a:txBody>
                  <a:tcPr marL="5768" marR="5768" marT="5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657763"/>
                  </a:ext>
                </a:extLst>
              </a:tr>
              <a:tr h="3265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UNIPE</a:t>
                      </a:r>
                    </a:p>
                  </a:txBody>
                  <a:tcPr marL="5768" marR="5768" marT="5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 Difundir el decálogo de actuación policial para la no estigmatización y su cobertura</a:t>
                      </a:r>
                    </a:p>
                  </a:txBody>
                  <a:tcPr marL="5768" marR="5768" marT="5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1/04/2024 </a:t>
                      </a:r>
                    </a:p>
                  </a:txBody>
                  <a:tcPr marL="5768" marR="5768" marT="5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 </a:t>
                      </a:r>
                    </a:p>
                  </a:txBody>
                  <a:tcPr marL="5768" marR="5768" marT="5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9106043"/>
                  </a:ext>
                </a:extLst>
              </a:tr>
              <a:tr h="5265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UNIPE</a:t>
                      </a:r>
                    </a:p>
                  </a:txBody>
                  <a:tcPr marL="5768" marR="5768" marT="5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 Evaluar la apropiación de la estrategia de no estigmatización</a:t>
                      </a:r>
                    </a:p>
                  </a:txBody>
                  <a:tcPr marL="5768" marR="5768" marT="5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1/04/2024 </a:t>
                      </a:r>
                    </a:p>
                  </a:txBody>
                  <a:tcPr marL="5768" marR="5768" marT="5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 </a:t>
                      </a:r>
                    </a:p>
                  </a:txBody>
                  <a:tcPr marL="5768" marR="5768" marT="5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1324770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264284D8-91EE-F976-966B-FA4E57A27DE3}"/>
              </a:ext>
            </a:extLst>
          </p:cNvPr>
          <p:cNvSpPr txBox="1"/>
          <p:nvPr/>
        </p:nvSpPr>
        <p:spPr>
          <a:xfrm>
            <a:off x="368577" y="3923928"/>
            <a:ext cx="6404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Verdana" panose="020B0604030504040204" pitchFamily="34" charset="0"/>
              </a:rPr>
              <a:t>OE8 – </a:t>
            </a:r>
            <a:r>
              <a:rPr lang="es-MX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Verdana" panose="020B0604030504040204" pitchFamily="34" charset="0"/>
              </a:rPr>
              <a:t>Contribuir a la afectación de las organizaciones </a:t>
            </a:r>
            <a:r>
              <a:rPr lang="es-MX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Verdana" panose="020B0604030504040204" pitchFamily="34" charset="0"/>
              </a:rPr>
              <a:t>multicrimen</a:t>
            </a:r>
            <a:r>
              <a:rPr lang="es-MX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Verdana" panose="020B0604030504040204" pitchFamily="34" charset="0"/>
              </a:rPr>
              <a:t>, economías ilícitas, finanzas criminales y lucha contra el cibercrimen </a:t>
            </a:r>
            <a:endParaRPr lang="es-419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7E94ED95-7A69-1CE8-FD7B-F2388D064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137758"/>
              </p:ext>
            </p:extLst>
          </p:nvPr>
        </p:nvGraphicFramePr>
        <p:xfrm>
          <a:off x="172587" y="4508740"/>
          <a:ext cx="6404114" cy="3388948"/>
        </p:xfrm>
        <a:graphic>
          <a:graphicData uri="http://schemas.openxmlformats.org/drawingml/2006/table">
            <a:tbl>
              <a:tblPr/>
              <a:tblGrid>
                <a:gridCol w="722399">
                  <a:extLst>
                    <a:ext uri="{9D8B030D-6E8A-4147-A177-3AD203B41FA5}">
                      <a16:colId xmlns:a16="http://schemas.microsoft.com/office/drawing/2014/main" val="2759299814"/>
                    </a:ext>
                  </a:extLst>
                </a:gridCol>
                <a:gridCol w="4336851">
                  <a:extLst>
                    <a:ext uri="{9D8B030D-6E8A-4147-A177-3AD203B41FA5}">
                      <a16:colId xmlns:a16="http://schemas.microsoft.com/office/drawing/2014/main" val="1976550536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3088484115"/>
                    </a:ext>
                  </a:extLst>
                </a:gridCol>
                <a:gridCol w="660788">
                  <a:extLst>
                    <a:ext uri="{9D8B030D-6E8A-4147-A177-3AD203B41FA5}">
                      <a16:colId xmlns:a16="http://schemas.microsoft.com/office/drawing/2014/main" val="112117892"/>
                    </a:ext>
                  </a:extLst>
                </a:gridCol>
              </a:tblGrid>
              <a:tr h="5164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</a:t>
                      </a:r>
                    </a:p>
                  </a:txBody>
                  <a:tcPr marL="2582" marR="2582" marT="25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 la tarea 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Inicial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final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532274"/>
                  </a:ext>
                </a:extLst>
              </a:tr>
              <a:tr h="30728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DIASE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1.1.1 Realizar un inventario y priorizar investigaciones de extinción del derecho de dominio, en contra de actores y estructuras criminales dedicadas al secuestro y la extorsión.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10/04/2024 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606908"/>
                  </a:ext>
                </a:extLst>
              </a:tr>
              <a:tr h="8552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DIASE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3.1.1 Priorizar y proyectar las operaciones aplicando la metodología Operacional.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 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10/04/2024 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858703"/>
                  </a:ext>
                </a:extLst>
              </a:tr>
              <a:tr h="301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DIASE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3.3.1 Identificación de tendencias delictivas en entornos digitales.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 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10/04/2024 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1103296"/>
                  </a:ext>
                </a:extLst>
              </a:tr>
              <a:tr h="1188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DIASE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3.4.1 Impacto a los procesos investigativos de evidencia digital.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 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10/04/2024 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082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DIJIN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Fortalecer el sistema de información MACRI alineado al POC.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 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 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741297"/>
                  </a:ext>
                </a:extLst>
              </a:tr>
              <a:tr h="4413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DIPOL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Socializar el método de </a:t>
                      </a:r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ciberinteligencia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15/03/2024 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15/06/2024 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6225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DIRAN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Evaluación de los productos generados por el CIENA (publicaciones, boletines, libros)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 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30/04/2024 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930066"/>
                  </a:ext>
                </a:extLst>
              </a:tr>
              <a:tr h="1494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DIRAN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1.2. Coordinaciones institucionales para formulación de lineamientos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1/04/2024 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31/05/2024 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25158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DIRAN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1.4.1 Capacitación integral a los funcionarios de la Policía Nacional tema sobre fentanilo.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 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 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944536"/>
                  </a:ext>
                </a:extLst>
              </a:tr>
              <a:tr h="30728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DIRAN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4.1.1 Trabajo conjunto con entidades del Estado para el control de sustancias químicas controladas en el país.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 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2901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DIRAN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 Prevención al sector empresarial de cara al Sistema de Drogas Ilícitas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 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9522511"/>
                  </a:ext>
                </a:extLst>
              </a:tr>
              <a:tr h="635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DIRAN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5.2.1 Fortalecer controles antinarcóticos.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 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9613091"/>
                  </a:ext>
                </a:extLst>
              </a:tr>
              <a:tr h="442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DIRAN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5.3.1 Potencializar los controles efectuados por la Compañía Antinarcóticos de selección de objetivos CASOB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313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248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DE66CD6-CB9E-7081-F38A-B304E3619546}"/>
              </a:ext>
            </a:extLst>
          </p:cNvPr>
          <p:cNvSpPr/>
          <p:nvPr/>
        </p:nvSpPr>
        <p:spPr>
          <a:xfrm>
            <a:off x="516487" y="188703"/>
            <a:ext cx="580873" cy="26035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Marcador de número de diapositiva 6">
            <a:extLst>
              <a:ext uri="{FF2B5EF4-FFF2-40B4-BE49-F238E27FC236}">
                <a16:creationId xmlns:a16="http://schemas.microsoft.com/office/drawing/2014/main" id="{18057BB5-462A-51FA-F292-1A55D837D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32" y="205322"/>
            <a:ext cx="908720" cy="227112"/>
          </a:xfrm>
        </p:spPr>
        <p:txBody>
          <a:bodyPr/>
          <a:lstStyle/>
          <a:p>
            <a:fld id="{A9DA5236-2375-43B1-B04E-1D9AE0B005FB}" type="slidenum">
              <a:rPr lang="es-CO" sz="1200" smtClean="0">
                <a:solidFill>
                  <a:schemeClr val="bg1"/>
                </a:solidFill>
              </a:rPr>
              <a:t>16</a:t>
            </a:fld>
            <a:endParaRPr lang="es-CO" sz="120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724DC2B-0C94-EE90-B085-2CE7BCD67C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05"/>
          <a:stretch/>
        </p:blipFill>
        <p:spPr>
          <a:xfrm>
            <a:off x="294574" y="71500"/>
            <a:ext cx="468052" cy="4652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9984CA4-56A2-FD64-D369-415335B2D8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" t="27916" r="99289" b="28055"/>
          <a:stretch/>
        </p:blipFill>
        <p:spPr>
          <a:xfrm>
            <a:off x="224644" y="113450"/>
            <a:ext cx="41563" cy="386073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86BA47B-7248-2EAB-CAD3-6500BE8CCBC9}"/>
              </a:ext>
            </a:extLst>
          </p:cNvPr>
          <p:cNvCxnSpPr/>
          <p:nvPr/>
        </p:nvCxnSpPr>
        <p:spPr>
          <a:xfrm>
            <a:off x="224644" y="535012"/>
            <a:ext cx="6300000" cy="0"/>
          </a:xfrm>
          <a:prstGeom prst="line">
            <a:avLst/>
          </a:prstGeom>
          <a:ln w="9525">
            <a:solidFill>
              <a:srgbClr val="161E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59ECEC8-70E1-79BA-DAF2-80C8D296D543}"/>
              </a:ext>
            </a:extLst>
          </p:cNvPr>
          <p:cNvSpPr txBox="1"/>
          <p:nvPr/>
        </p:nvSpPr>
        <p:spPr>
          <a:xfrm>
            <a:off x="656692" y="670524"/>
            <a:ext cx="6404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Verdana" panose="020B0604030504040204" pitchFamily="34" charset="0"/>
              </a:rPr>
              <a:t>OE8 – </a:t>
            </a:r>
            <a:r>
              <a:rPr lang="es-MX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Verdana" panose="020B0604030504040204" pitchFamily="34" charset="0"/>
              </a:rPr>
              <a:t>Contribuir a la afectación de las organizaciones </a:t>
            </a:r>
            <a:r>
              <a:rPr lang="es-MX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Verdana" panose="020B0604030504040204" pitchFamily="34" charset="0"/>
              </a:rPr>
              <a:t>multicrimen</a:t>
            </a:r>
            <a:r>
              <a:rPr lang="es-MX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Verdana" panose="020B0604030504040204" pitchFamily="34" charset="0"/>
              </a:rPr>
              <a:t>, economías ilícitas, finanzas criminales y lucha contra el cibercrimen </a:t>
            </a:r>
            <a:endParaRPr lang="es-419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Marcador de pie de página 5">
            <a:extLst>
              <a:ext uri="{FF2B5EF4-FFF2-40B4-BE49-F238E27FC236}">
                <a16:creationId xmlns:a16="http://schemas.microsoft.com/office/drawing/2014/main" id="{F51BACD2-CB08-FD81-D0A9-445CA48C0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5282" y="207444"/>
            <a:ext cx="2333718" cy="227112"/>
          </a:xfrm>
        </p:spPr>
        <p:txBody>
          <a:bodyPr/>
          <a:lstStyle/>
          <a:p>
            <a:pPr algn="l"/>
            <a:r>
              <a:rPr lang="es-ES" sz="950" b="1" dirty="0">
                <a:latin typeface="Myriad Pro Light" panose="020B0403030403020204"/>
              </a:rPr>
              <a:t>Plan Estratégico Institucional “2023-2026”</a:t>
            </a:r>
            <a:endParaRPr lang="es-CO" sz="950" b="1" dirty="0">
              <a:latin typeface="Myriad Pro Light" panose="020B040303040302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1B188C7-6C8D-B066-D177-38DA6012DA76}"/>
              </a:ext>
            </a:extLst>
          </p:cNvPr>
          <p:cNvSpPr txBox="1"/>
          <p:nvPr/>
        </p:nvSpPr>
        <p:spPr>
          <a:xfrm>
            <a:off x="4715013" y="107504"/>
            <a:ext cx="205423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2400" dirty="0">
                <a:solidFill>
                  <a:srgbClr val="026460"/>
                </a:solidFill>
                <a:latin typeface="Parcely Free Italic" pitchFamily="2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Profesionalismo</a:t>
            </a: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2AB94D3C-4C6D-8EB3-D726-7506F3666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776065"/>
              </p:ext>
            </p:extLst>
          </p:nvPr>
        </p:nvGraphicFramePr>
        <p:xfrm>
          <a:off x="226943" y="1327566"/>
          <a:ext cx="6404114" cy="924634"/>
        </p:xfrm>
        <a:graphic>
          <a:graphicData uri="http://schemas.openxmlformats.org/drawingml/2006/table">
            <a:tbl>
              <a:tblPr/>
              <a:tblGrid>
                <a:gridCol w="722399">
                  <a:extLst>
                    <a:ext uri="{9D8B030D-6E8A-4147-A177-3AD203B41FA5}">
                      <a16:colId xmlns:a16="http://schemas.microsoft.com/office/drawing/2014/main" val="3056726707"/>
                    </a:ext>
                  </a:extLst>
                </a:gridCol>
                <a:gridCol w="4336851">
                  <a:extLst>
                    <a:ext uri="{9D8B030D-6E8A-4147-A177-3AD203B41FA5}">
                      <a16:colId xmlns:a16="http://schemas.microsoft.com/office/drawing/2014/main" val="725773153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57641220"/>
                    </a:ext>
                  </a:extLst>
                </a:gridCol>
                <a:gridCol w="660788">
                  <a:extLst>
                    <a:ext uri="{9D8B030D-6E8A-4147-A177-3AD203B41FA5}">
                      <a16:colId xmlns:a16="http://schemas.microsoft.com/office/drawing/2014/main" val="2890263374"/>
                    </a:ext>
                  </a:extLst>
                </a:gridCol>
              </a:tblGrid>
              <a:tr h="608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 la tarea 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Inicial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final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646969"/>
                  </a:ext>
                </a:extLst>
              </a:tr>
              <a:tr h="608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DIRAN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6.1.1 Operaciones conjuntas con la Fuerza Aéreo espacial Colombiana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 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 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8159668"/>
                  </a:ext>
                </a:extLst>
              </a:tr>
              <a:tr h="4152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DIRAN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 Perfilamiento judicial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 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6/06/2024 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748252"/>
                  </a:ext>
                </a:extLst>
              </a:tr>
              <a:tr h="30728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DIRAN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 Vinculación y Alianzas Institucionales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 </a:t>
                      </a:r>
                    </a:p>
                  </a:txBody>
                  <a:tcPr marL="2582" marR="2582" marT="2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3408780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F1E522DD-E925-81CA-AD70-D2B067260C72}"/>
              </a:ext>
            </a:extLst>
          </p:cNvPr>
          <p:cNvSpPr txBox="1"/>
          <p:nvPr/>
        </p:nvSpPr>
        <p:spPr>
          <a:xfrm>
            <a:off x="304306" y="2693384"/>
            <a:ext cx="64041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Verdana" panose="020B0604030504040204" pitchFamily="34" charset="0"/>
              </a:rPr>
              <a:t>OE9 – </a:t>
            </a:r>
            <a:r>
              <a:rPr lang="es-MX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Verdana" panose="020B0604030504040204" pitchFamily="34" charset="0"/>
              </a:rPr>
              <a:t>Contribuir a la protección del ambiente y el desarrollo sostenible </a:t>
            </a:r>
            <a:endParaRPr lang="es-419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DB45F972-DFEB-A1FF-378E-7FB3803FC0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718110"/>
              </p:ext>
            </p:extLst>
          </p:nvPr>
        </p:nvGraphicFramePr>
        <p:xfrm>
          <a:off x="245425" y="3175474"/>
          <a:ext cx="6404115" cy="1095700"/>
        </p:xfrm>
        <a:graphic>
          <a:graphicData uri="http://schemas.openxmlformats.org/drawingml/2006/table">
            <a:tbl>
              <a:tblPr/>
              <a:tblGrid>
                <a:gridCol w="648072">
                  <a:extLst>
                    <a:ext uri="{9D8B030D-6E8A-4147-A177-3AD203B41FA5}">
                      <a16:colId xmlns:a16="http://schemas.microsoft.com/office/drawing/2014/main" val="241720946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val="3376726408"/>
                    </a:ext>
                  </a:extLst>
                </a:gridCol>
                <a:gridCol w="663295">
                  <a:extLst>
                    <a:ext uri="{9D8B030D-6E8A-4147-A177-3AD203B41FA5}">
                      <a16:colId xmlns:a16="http://schemas.microsoft.com/office/drawing/2014/main" val="3283748679"/>
                    </a:ext>
                  </a:extLst>
                </a:gridCol>
                <a:gridCol w="664256">
                  <a:extLst>
                    <a:ext uri="{9D8B030D-6E8A-4147-A177-3AD203B41FA5}">
                      <a16:colId xmlns:a16="http://schemas.microsoft.com/office/drawing/2014/main" val="1926409232"/>
                    </a:ext>
                  </a:extLst>
                </a:gridCol>
              </a:tblGrid>
              <a:tr h="1445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</a:t>
                      </a:r>
                    </a:p>
                  </a:txBody>
                  <a:tcPr marL="7225" marR="7225" marT="72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 la tarea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Inicial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final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129752"/>
                  </a:ext>
                </a:extLst>
              </a:tr>
              <a:tr h="1748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DICAR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3.1. Fortalecer el programa Difusión Responsable con Enfoque Ambiental - DREAM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1/04/2024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657689"/>
                  </a:ext>
                </a:extLst>
              </a:tr>
              <a:tr h="1509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DIPOL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Definir y priorizar las zonas de interés de acuerdo a la contextualización.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1/04/2024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959615"/>
                  </a:ext>
                </a:extLst>
              </a:tr>
              <a:tr h="2444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OFPLA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Establecer el lineamiento o metodología para determinar los parámetros de eficiencia energética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1/02/2024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8081775"/>
                  </a:ext>
                </a:extLst>
              </a:tr>
            </a:tbl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975B7522-E5EC-2062-1957-5F55D56CC403}"/>
              </a:ext>
            </a:extLst>
          </p:cNvPr>
          <p:cNvSpPr txBox="1"/>
          <p:nvPr/>
        </p:nvSpPr>
        <p:spPr>
          <a:xfrm>
            <a:off x="229242" y="4588840"/>
            <a:ext cx="6404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Verdana" panose="020B0604030504040204" pitchFamily="34" charset="0"/>
              </a:rPr>
              <a:t>OE10 – </a:t>
            </a:r>
            <a:r>
              <a:rPr lang="es-MX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Verdana" panose="020B0604030504040204" pitchFamily="34" charset="0"/>
              </a:rPr>
              <a:t>Fortalecer el servicio de policía para la atención de poblaciones de especial protección Constitucional </a:t>
            </a:r>
            <a:endParaRPr lang="es-419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399214AA-D368-5618-31C3-112B22B9B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314352"/>
              </p:ext>
            </p:extLst>
          </p:nvPr>
        </p:nvGraphicFramePr>
        <p:xfrm>
          <a:off x="230921" y="5120768"/>
          <a:ext cx="6228691" cy="3488220"/>
        </p:xfrm>
        <a:graphic>
          <a:graphicData uri="http://schemas.openxmlformats.org/drawingml/2006/table">
            <a:tbl>
              <a:tblPr/>
              <a:tblGrid>
                <a:gridCol w="506134">
                  <a:extLst>
                    <a:ext uri="{9D8B030D-6E8A-4147-A177-3AD203B41FA5}">
                      <a16:colId xmlns:a16="http://schemas.microsoft.com/office/drawing/2014/main" val="3686232024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390585965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424700883"/>
                    </a:ext>
                  </a:extLst>
                </a:gridCol>
                <a:gridCol w="681997">
                  <a:extLst>
                    <a:ext uri="{9D8B030D-6E8A-4147-A177-3AD203B41FA5}">
                      <a16:colId xmlns:a16="http://schemas.microsoft.com/office/drawing/2014/main" val="591824787"/>
                    </a:ext>
                  </a:extLst>
                </a:gridCol>
              </a:tblGrid>
              <a:tr h="668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</a:t>
                      </a:r>
                    </a:p>
                  </a:txBody>
                  <a:tcPr marL="3340" marR="3340" marT="33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 la tarea 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Inicial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final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526122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JESEP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Revaluación de los ejes y componentes de la Estrategia de Atención a la Mujer, Familia y Género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1/04/2024 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 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1459013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JESEP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4.2. Seguimiento Estrategia de Atención a la Mujer, Familia y Género.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1/04/2024 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 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587891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JESEP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Fortalecer las Patrullas Púrpura en las unidades desconcentradas de acuerdo con la comprensión contextual de los territorios.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1/02/2024 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 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071470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JESEP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8.2. Capacitar a los funcionarios designados para laborar en como integrantes de patrulla atención de violencias basadas en género.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1/04/2024 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 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480444"/>
                  </a:ext>
                </a:extLst>
              </a:tr>
              <a:tr h="56787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DIPRO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Actualizar el módulo Abre tus ojos en familia.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1/04/2024 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28/06/2024 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21296"/>
                  </a:ext>
                </a:extLst>
              </a:tr>
              <a:tr h="51108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DIPRO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 Realizar el lanzamiento de la Estrategia de Protección a la Adolescencia e Infancia Segura (E-PAIS), y su modelo de servicio Patrullas de atención para la infancia segura - PAIS.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 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30/04/2024 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700949"/>
                  </a:ext>
                </a:extLst>
              </a:tr>
              <a:tr h="51108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DIPRO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1.2. Desplegar la caja de herramientas, para la activación de la ruta de atención integral de NNA.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1/03/2024 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 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381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142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DE66CD6-CB9E-7081-F38A-B304E3619546}"/>
              </a:ext>
            </a:extLst>
          </p:cNvPr>
          <p:cNvSpPr/>
          <p:nvPr/>
        </p:nvSpPr>
        <p:spPr>
          <a:xfrm>
            <a:off x="516487" y="188703"/>
            <a:ext cx="580873" cy="26035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Marcador de número de diapositiva 6">
            <a:extLst>
              <a:ext uri="{FF2B5EF4-FFF2-40B4-BE49-F238E27FC236}">
                <a16:creationId xmlns:a16="http://schemas.microsoft.com/office/drawing/2014/main" id="{18057BB5-462A-51FA-F292-1A55D837D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32" y="205322"/>
            <a:ext cx="908720" cy="227112"/>
          </a:xfrm>
        </p:spPr>
        <p:txBody>
          <a:bodyPr/>
          <a:lstStyle/>
          <a:p>
            <a:fld id="{A9DA5236-2375-43B1-B04E-1D9AE0B005FB}" type="slidenum">
              <a:rPr lang="es-CO" sz="1200" smtClean="0">
                <a:solidFill>
                  <a:schemeClr val="bg1"/>
                </a:solidFill>
              </a:rPr>
              <a:t>17</a:t>
            </a:fld>
            <a:endParaRPr lang="es-CO" sz="120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724DC2B-0C94-EE90-B085-2CE7BCD67C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05"/>
          <a:stretch/>
        </p:blipFill>
        <p:spPr>
          <a:xfrm>
            <a:off x="294574" y="71500"/>
            <a:ext cx="468052" cy="4652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9984CA4-56A2-FD64-D369-415335B2D8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" t="27916" r="99289" b="28055"/>
          <a:stretch/>
        </p:blipFill>
        <p:spPr>
          <a:xfrm>
            <a:off x="224644" y="113450"/>
            <a:ext cx="41563" cy="386073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86BA47B-7248-2EAB-CAD3-6500BE8CCBC9}"/>
              </a:ext>
            </a:extLst>
          </p:cNvPr>
          <p:cNvCxnSpPr/>
          <p:nvPr/>
        </p:nvCxnSpPr>
        <p:spPr>
          <a:xfrm>
            <a:off x="224644" y="535012"/>
            <a:ext cx="6300000" cy="0"/>
          </a:xfrm>
          <a:prstGeom prst="line">
            <a:avLst/>
          </a:prstGeom>
          <a:ln w="9525">
            <a:solidFill>
              <a:srgbClr val="161E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pie de página 5">
            <a:extLst>
              <a:ext uri="{FF2B5EF4-FFF2-40B4-BE49-F238E27FC236}">
                <a16:creationId xmlns:a16="http://schemas.microsoft.com/office/drawing/2014/main" id="{F51BACD2-CB08-FD81-D0A9-445CA48C0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5282" y="207444"/>
            <a:ext cx="2333718" cy="227112"/>
          </a:xfrm>
        </p:spPr>
        <p:txBody>
          <a:bodyPr/>
          <a:lstStyle/>
          <a:p>
            <a:pPr algn="l"/>
            <a:r>
              <a:rPr lang="es-ES" sz="950" b="1" dirty="0">
                <a:latin typeface="Myriad Pro Light" panose="020B0403030403020204"/>
              </a:rPr>
              <a:t>Plan Estratégico Institucional “2023-2026”</a:t>
            </a:r>
            <a:endParaRPr lang="es-CO" sz="950" b="1" dirty="0">
              <a:latin typeface="Myriad Pro Light" panose="020B040303040302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1B188C7-6C8D-B066-D177-38DA6012DA76}"/>
              </a:ext>
            </a:extLst>
          </p:cNvPr>
          <p:cNvSpPr txBox="1"/>
          <p:nvPr/>
        </p:nvSpPr>
        <p:spPr>
          <a:xfrm>
            <a:off x="4715013" y="107504"/>
            <a:ext cx="205423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2400" dirty="0">
                <a:solidFill>
                  <a:srgbClr val="026460"/>
                </a:solidFill>
                <a:latin typeface="Parcely Free Italic" pitchFamily="2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Profesionalismo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0DD5FFC-3860-74B5-28D3-19DC6F83C255}"/>
              </a:ext>
            </a:extLst>
          </p:cNvPr>
          <p:cNvSpPr txBox="1"/>
          <p:nvPr/>
        </p:nvSpPr>
        <p:spPr>
          <a:xfrm>
            <a:off x="229242" y="791580"/>
            <a:ext cx="6404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Verdana" panose="020B0604030504040204" pitchFamily="34" charset="0"/>
              </a:rPr>
              <a:t>OE10 – </a:t>
            </a:r>
            <a:r>
              <a:rPr lang="es-MX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Verdana" panose="020B0604030504040204" pitchFamily="34" charset="0"/>
              </a:rPr>
              <a:t>Fortalecer el servicio de policía para la atención de poblaciones de especial protección Constitucional </a:t>
            </a:r>
            <a:endParaRPr lang="es-419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88889D48-58C2-95AF-6485-0991BF18B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095067"/>
              </p:ext>
            </p:extLst>
          </p:nvPr>
        </p:nvGraphicFramePr>
        <p:xfrm>
          <a:off x="294574" y="1342828"/>
          <a:ext cx="6228691" cy="2965416"/>
        </p:xfrm>
        <a:graphic>
          <a:graphicData uri="http://schemas.openxmlformats.org/drawingml/2006/table">
            <a:tbl>
              <a:tblPr/>
              <a:tblGrid>
                <a:gridCol w="506134">
                  <a:extLst>
                    <a:ext uri="{9D8B030D-6E8A-4147-A177-3AD203B41FA5}">
                      <a16:colId xmlns:a16="http://schemas.microsoft.com/office/drawing/2014/main" val="3686232024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390585965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424700883"/>
                    </a:ext>
                  </a:extLst>
                </a:gridCol>
                <a:gridCol w="681997">
                  <a:extLst>
                    <a:ext uri="{9D8B030D-6E8A-4147-A177-3AD203B41FA5}">
                      <a16:colId xmlns:a16="http://schemas.microsoft.com/office/drawing/2014/main" val="591824787"/>
                    </a:ext>
                  </a:extLst>
                </a:gridCol>
              </a:tblGrid>
              <a:tr h="668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</a:t>
                      </a:r>
                    </a:p>
                  </a:txBody>
                  <a:tcPr marL="3340" marR="3340" marT="33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 la tarea 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Inicial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final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526122"/>
                  </a:ext>
                </a:extLst>
              </a:tr>
              <a:tr h="51108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DIPRO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2.2. Articular con fiscales destacados en los procesos de reclutamiento y el uso de NNA.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 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 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0354064"/>
                  </a:ext>
                </a:extLst>
              </a:tr>
              <a:tr h="51108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JESEP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Recibir asesoría frente a la creación del acto administrativo del Centro Integrado Nacional para la Prevención, Atención y Protección de las Violencias Basadas en Género, por parte de la Dirección de Inteligencia Policial.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1/03/2024 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10/04/2024 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842840"/>
                  </a:ext>
                </a:extLst>
              </a:tr>
              <a:tr h="51108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JESEP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Verificar e identificar las responsabilidades de las unidades comprometidas con la creación del acto administrativo del Centro Integrado Nacional para la Prevención, Atención y Protección de las Violencias Basadas en Género.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1/04/2024 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30/04/2024 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358030"/>
                  </a:ext>
                </a:extLst>
              </a:tr>
              <a:tr h="51108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JESEP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Identificar la articulación del despliegue del nuevo modelo del servicio de policía orientado a las personas en los territorios, en el marco del despliegue de capacidades del Grupo de Atención a Violencias contra la Mujer, Familia y Género.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1/03/2024 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30/04/2024 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088451"/>
                  </a:ext>
                </a:extLst>
              </a:tr>
              <a:tr h="51108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JESEP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Adelantar los tramites de revisión y aprobación del acto administrativo para la creación Centro Integrado Nacional para la Prevención, Atención y Protección de las Violencias Basadas en Género.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1/05/2024 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31/05/2024 </a:t>
                      </a:r>
                    </a:p>
                  </a:txBody>
                  <a:tcPr marL="3340" marR="3340" marT="3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6500792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3404853B-1332-C0C7-2F29-E34D6A6912DF}"/>
              </a:ext>
            </a:extLst>
          </p:cNvPr>
          <p:cNvSpPr txBox="1"/>
          <p:nvPr/>
        </p:nvSpPr>
        <p:spPr>
          <a:xfrm>
            <a:off x="229242" y="4660848"/>
            <a:ext cx="6404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Verdana" panose="020B0604030504040204" pitchFamily="34" charset="0"/>
              </a:rPr>
              <a:t>OE11 – </a:t>
            </a:r>
            <a:r>
              <a:rPr lang="es-MX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Verdana" panose="020B0604030504040204" pitchFamily="34" charset="0"/>
              </a:rPr>
              <a:t>Implementar el nuevo modelo de direccionamiento del servicio de policía orientado a las personas con enfoque territorial </a:t>
            </a:r>
            <a:endParaRPr lang="es-419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AEC6FB64-1796-3037-A243-A1BAA65AD3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80860"/>
              </p:ext>
            </p:extLst>
          </p:nvPr>
        </p:nvGraphicFramePr>
        <p:xfrm>
          <a:off x="240996" y="5314104"/>
          <a:ext cx="6356356" cy="2757120"/>
        </p:xfrm>
        <a:graphic>
          <a:graphicData uri="http://schemas.openxmlformats.org/drawingml/2006/table">
            <a:tbl>
              <a:tblPr/>
              <a:tblGrid>
                <a:gridCol w="513772">
                  <a:extLst>
                    <a:ext uri="{9D8B030D-6E8A-4147-A177-3AD203B41FA5}">
                      <a16:colId xmlns:a16="http://schemas.microsoft.com/office/drawing/2014/main" val="1533637050"/>
                    </a:ext>
                  </a:extLst>
                </a:gridCol>
                <a:gridCol w="4546440">
                  <a:extLst>
                    <a:ext uri="{9D8B030D-6E8A-4147-A177-3AD203B41FA5}">
                      <a16:colId xmlns:a16="http://schemas.microsoft.com/office/drawing/2014/main" val="304745189"/>
                    </a:ext>
                  </a:extLst>
                </a:gridCol>
                <a:gridCol w="641659">
                  <a:extLst>
                    <a:ext uri="{9D8B030D-6E8A-4147-A177-3AD203B41FA5}">
                      <a16:colId xmlns:a16="http://schemas.microsoft.com/office/drawing/2014/main" val="3838951100"/>
                    </a:ext>
                  </a:extLst>
                </a:gridCol>
                <a:gridCol w="654485">
                  <a:extLst>
                    <a:ext uri="{9D8B030D-6E8A-4147-A177-3AD203B41FA5}">
                      <a16:colId xmlns:a16="http://schemas.microsoft.com/office/drawing/2014/main" val="1291838397"/>
                    </a:ext>
                  </a:extLst>
                </a:gridCol>
              </a:tblGrid>
              <a:tr h="4485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</a:t>
                      </a:r>
                    </a:p>
                  </a:txBody>
                  <a:tcPr marL="2243" marR="2243" marT="22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 la tarea 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Inicial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final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683863"/>
                  </a:ext>
                </a:extLst>
              </a:tr>
              <a:tr h="3050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COEST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Realizar un diagnóstico sobre el funcionamiento de la comunicación estratégica en la Policía Nacional.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10/04/2024 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342101"/>
                  </a:ext>
                </a:extLst>
              </a:tr>
              <a:tr h="22877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SEGEN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Elaborar el diagnóstico a nivel nacional de las instalaciones y capacidades institucionales para el manejo de las personas privadas de la libertad.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22/01/2024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30/05/2024 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1589902"/>
                  </a:ext>
                </a:extLst>
              </a:tr>
              <a:tr h="38128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JESEP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1.1.5. Actualizar la Resolución por la cual se define la estructura orgánica interna y se determinan las funciones de las policías metropolitanas y departamentos de policía de la Policía Nacional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1/03/2024 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30/04/2024 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6611029"/>
                  </a:ext>
                </a:extLst>
              </a:tr>
              <a:tr h="3050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JESEP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3.1.1. Fortalecer las capacidades logísticas, tecnológicas y de movilidad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 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30/04/2024 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7992609"/>
                  </a:ext>
                </a:extLst>
              </a:tr>
              <a:tr h="3050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JESEP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3.2.1. Fortalecimiento de capacidades de personal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 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30/04/2024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7405696"/>
                  </a:ext>
                </a:extLst>
              </a:tr>
              <a:tr h="2669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JESEP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5.1.2. Construir el documento doctrinal para los Equipos de Diálogo que hacen parte de los Dispositivos Especializados de Intervención.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1/04/2024 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806760"/>
                  </a:ext>
                </a:extLst>
              </a:tr>
              <a:tr h="38128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JESEP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1.1.4. Actualizar la Resolucion por la cual se define la estructura orgánica interna y se determinan las funciones de las policías metropolitanas y departamentos de policía de la Policia Nacional.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1/03/2024 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30/04/202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9554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248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DE66CD6-CB9E-7081-F38A-B304E3619546}"/>
              </a:ext>
            </a:extLst>
          </p:cNvPr>
          <p:cNvSpPr/>
          <p:nvPr/>
        </p:nvSpPr>
        <p:spPr>
          <a:xfrm>
            <a:off x="516487" y="188703"/>
            <a:ext cx="580873" cy="26035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Marcador de número de diapositiva 6">
            <a:extLst>
              <a:ext uri="{FF2B5EF4-FFF2-40B4-BE49-F238E27FC236}">
                <a16:creationId xmlns:a16="http://schemas.microsoft.com/office/drawing/2014/main" id="{18057BB5-462A-51FA-F292-1A55D837D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32" y="205322"/>
            <a:ext cx="908720" cy="227112"/>
          </a:xfrm>
        </p:spPr>
        <p:txBody>
          <a:bodyPr/>
          <a:lstStyle/>
          <a:p>
            <a:fld id="{A9DA5236-2375-43B1-B04E-1D9AE0B005FB}" type="slidenum">
              <a:rPr lang="es-CO" sz="1200" smtClean="0">
                <a:solidFill>
                  <a:schemeClr val="bg1"/>
                </a:solidFill>
              </a:rPr>
              <a:t>18</a:t>
            </a:fld>
            <a:endParaRPr lang="es-CO" sz="120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724DC2B-0C94-EE90-B085-2CE7BCD67C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05"/>
          <a:stretch/>
        </p:blipFill>
        <p:spPr>
          <a:xfrm>
            <a:off x="294574" y="71500"/>
            <a:ext cx="468052" cy="4652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9984CA4-56A2-FD64-D369-415335B2D8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" t="27916" r="99289" b="28055"/>
          <a:stretch/>
        </p:blipFill>
        <p:spPr>
          <a:xfrm>
            <a:off x="224644" y="113450"/>
            <a:ext cx="41563" cy="386073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86BA47B-7248-2EAB-CAD3-6500BE8CCBC9}"/>
              </a:ext>
            </a:extLst>
          </p:cNvPr>
          <p:cNvCxnSpPr/>
          <p:nvPr/>
        </p:nvCxnSpPr>
        <p:spPr>
          <a:xfrm>
            <a:off x="224644" y="535012"/>
            <a:ext cx="6300000" cy="0"/>
          </a:xfrm>
          <a:prstGeom prst="line">
            <a:avLst/>
          </a:prstGeom>
          <a:ln w="9525">
            <a:solidFill>
              <a:srgbClr val="161E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C225FBD-2B56-09CC-F6E3-9771F82A0846}"/>
              </a:ext>
            </a:extLst>
          </p:cNvPr>
          <p:cNvSpPr txBox="1"/>
          <p:nvPr/>
        </p:nvSpPr>
        <p:spPr>
          <a:xfrm>
            <a:off x="365137" y="1079612"/>
            <a:ext cx="6404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Verdana" panose="020B0604030504040204" pitchFamily="34" charset="0"/>
              </a:rPr>
              <a:t>OE11 – </a:t>
            </a:r>
            <a:r>
              <a:rPr lang="es-MX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Verdana" panose="020B0604030504040204" pitchFamily="34" charset="0"/>
              </a:rPr>
              <a:t>Implementar el nuevo modelo de direccionamiento del servicio de policía orientado a las personas con enfoque territorial </a:t>
            </a:r>
            <a:endParaRPr lang="es-419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Marcador de pie de página 5">
            <a:extLst>
              <a:ext uri="{FF2B5EF4-FFF2-40B4-BE49-F238E27FC236}">
                <a16:creationId xmlns:a16="http://schemas.microsoft.com/office/drawing/2014/main" id="{832B3A41-4CD2-9C72-9DC5-FEB61F55B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5282" y="207444"/>
            <a:ext cx="2333718" cy="227112"/>
          </a:xfrm>
        </p:spPr>
        <p:txBody>
          <a:bodyPr/>
          <a:lstStyle/>
          <a:p>
            <a:pPr algn="l"/>
            <a:r>
              <a:rPr lang="es-ES" sz="950" b="1" dirty="0">
                <a:latin typeface="Myriad Pro Light" panose="020B0403030403020204"/>
              </a:rPr>
              <a:t>Plan Estratégico Institucional “2023-2026”</a:t>
            </a:r>
            <a:endParaRPr lang="es-CO" sz="950" b="1" dirty="0">
              <a:latin typeface="Myriad Pro Light" panose="020B0403030403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921BF8B-A760-E703-AF46-46931455A55C}"/>
              </a:ext>
            </a:extLst>
          </p:cNvPr>
          <p:cNvSpPr txBox="1"/>
          <p:nvPr/>
        </p:nvSpPr>
        <p:spPr>
          <a:xfrm>
            <a:off x="4715013" y="107504"/>
            <a:ext cx="205423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2400" dirty="0">
                <a:solidFill>
                  <a:srgbClr val="026460"/>
                </a:solidFill>
                <a:latin typeface="Parcely Free Italic" pitchFamily="2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Profesionalismo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280BC97C-5F4F-7BB3-C2A0-C68CF4A8D0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454722"/>
              </p:ext>
            </p:extLst>
          </p:nvPr>
        </p:nvGraphicFramePr>
        <p:xfrm>
          <a:off x="315113" y="1835696"/>
          <a:ext cx="6282239" cy="4406375"/>
        </p:xfrm>
        <a:graphic>
          <a:graphicData uri="http://schemas.openxmlformats.org/drawingml/2006/table">
            <a:tbl>
              <a:tblPr/>
              <a:tblGrid>
                <a:gridCol w="513769">
                  <a:extLst>
                    <a:ext uri="{9D8B030D-6E8A-4147-A177-3AD203B41FA5}">
                      <a16:colId xmlns:a16="http://schemas.microsoft.com/office/drawing/2014/main" val="1533637050"/>
                    </a:ext>
                  </a:extLst>
                </a:gridCol>
                <a:gridCol w="4508330">
                  <a:extLst>
                    <a:ext uri="{9D8B030D-6E8A-4147-A177-3AD203B41FA5}">
                      <a16:colId xmlns:a16="http://schemas.microsoft.com/office/drawing/2014/main" val="30474518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838951100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1291838397"/>
                    </a:ext>
                  </a:extLst>
                </a:gridCol>
              </a:tblGrid>
              <a:tr h="4485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</a:t>
                      </a:r>
                    </a:p>
                  </a:txBody>
                  <a:tcPr marL="2243" marR="2243" marT="22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 la tarea 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Inicial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final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683863"/>
                  </a:ext>
                </a:extLst>
              </a:tr>
              <a:tr h="38128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JESEP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1.1.6. Actualizar la Resolución por la cual se define la estructura orgánica interna y se determinan las funciones de las policías metropolitanas y departamentos de policía de la Policía Nacional. Responsable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1/03/2024 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9/05/2024 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824006"/>
                  </a:ext>
                </a:extLst>
              </a:tr>
              <a:tr h="3050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JESEP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2.1.1. presentar propuesta del lineamiento para la apropiación y destinación del 15% del recaudo de la ley 1801 de 2016.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 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10/06/2024 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8884903"/>
                  </a:ext>
                </a:extLst>
              </a:tr>
              <a:tr h="3050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JESEP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2.3.1. instrucción y difusion de conocimiento que permita generar acuerdos de manera voluntaria entre las partes en conflicto.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 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10/06/2024 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811983"/>
                  </a:ext>
                </a:extLst>
              </a:tr>
              <a:tr h="2669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JESEP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4.3.1. Presentar propuesta de unificación de la oferta de participación cívica de la Policía Nacional.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 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 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76321"/>
                  </a:ext>
                </a:extLst>
              </a:tr>
              <a:tr h="2669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JESEP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4.4.1. Establecer los criterios para el despliegue de la policía comunitaria.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 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 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555174"/>
                  </a:ext>
                </a:extLst>
              </a:tr>
              <a:tr h="2669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JESEP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4.5.1. actualización de los lineamientos del servicio de vigilancia para el despliegue del servicio de policía en los territorios.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 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 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941122"/>
                  </a:ext>
                </a:extLst>
              </a:tr>
              <a:tr h="2669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JESEP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 Diseño, formulación y lanzamiento de la estrategia red de tiendas seguras de la Policía Nacional.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 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 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550678"/>
                  </a:ext>
                </a:extLst>
              </a:tr>
              <a:tr h="41941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DIPRO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Asignar unidades responsables como padrinos para el fortalecimiento de la seguridad turística en los municipios con programas de desarrollo territorial PDET.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1/04/2024 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15/06/2024 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5290595"/>
                  </a:ext>
                </a:extLst>
              </a:tr>
              <a:tr h="38128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OFPLA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Socializar al mando institucional el procedimiento establecido para el rediseño institucional, alineado a los parámetros del Departamento Administrativo de la Función Pública.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1/04/2024 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 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308343"/>
                  </a:ext>
                </a:extLst>
              </a:tr>
              <a:tr h="38128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OFPLA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Realizar Seguimiento y control al ejercicio de actualización de las caracterizaciones de los procesos institucionales a cada una de las procesos responsables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1/04/2024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240860"/>
                  </a:ext>
                </a:extLst>
              </a:tr>
              <a:tr h="3431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OFPLA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Actualizar el normograma que contempla leyes, decretos, sentencias, acuerdos, circulares, entre otros, que delimitan y regulan las actuaciones de la Policía Nacional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1/03/2024 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</a:t>
                      </a:r>
                    </a:p>
                  </a:txBody>
                  <a:tcPr marL="2243" marR="2243" marT="2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124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75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14C952E-7284-98D8-C975-05E0524DA786}"/>
              </a:ext>
            </a:extLst>
          </p:cNvPr>
          <p:cNvSpPr/>
          <p:nvPr/>
        </p:nvSpPr>
        <p:spPr>
          <a:xfrm>
            <a:off x="-4902" y="1093913"/>
            <a:ext cx="6862902" cy="4988830"/>
          </a:xfrm>
          <a:prstGeom prst="rect">
            <a:avLst/>
          </a:prstGeom>
          <a:solidFill>
            <a:srgbClr val="0264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5088B9A-E207-3E43-0241-AE34706FF738}"/>
              </a:ext>
            </a:extLst>
          </p:cNvPr>
          <p:cNvSpPr txBox="1"/>
          <p:nvPr/>
        </p:nvSpPr>
        <p:spPr>
          <a:xfrm>
            <a:off x="205458" y="268433"/>
            <a:ext cx="64470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600" b="1" i="1">
                <a:solidFill>
                  <a:srgbClr val="026460"/>
                </a:solidFill>
                <a:latin typeface="Century Gothic" panose="020B0502020202020204" pitchFamily="34" charset="0"/>
                <a:ea typeface="Roboto"/>
                <a:cs typeface="Roboto"/>
              </a:defRPr>
            </a:lvl1pPr>
          </a:lstStyle>
          <a:p>
            <a:r>
              <a:rPr lang="es-ES" i="0" dirty="0">
                <a:sym typeface="Roboto"/>
              </a:rPr>
              <a:t>Lineamiento Institucional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64ECE1E-728E-137C-C83D-DA3FF8F63468}"/>
              </a:ext>
            </a:extLst>
          </p:cNvPr>
          <p:cNvSpPr txBox="1"/>
          <p:nvPr/>
        </p:nvSpPr>
        <p:spPr>
          <a:xfrm>
            <a:off x="-63388" y="6696236"/>
            <a:ext cx="6597352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9600" dirty="0">
                <a:solidFill>
                  <a:srgbClr val="026460"/>
                </a:solidFill>
                <a:latin typeface="Parcely Free Italic" pitchFamily="2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Honestidad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7DCF57C4-B4A1-B7A6-6391-0286E124C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2886"/>
            <a:ext cx="6858000" cy="457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3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7D249BE0-85A7-C313-1FD2-12D0ED61E5B1}"/>
              </a:ext>
            </a:extLst>
          </p:cNvPr>
          <p:cNvSpPr/>
          <p:nvPr/>
        </p:nvSpPr>
        <p:spPr>
          <a:xfrm>
            <a:off x="4925086" y="6156176"/>
            <a:ext cx="1764196" cy="2725138"/>
          </a:xfrm>
          <a:prstGeom prst="roundRect">
            <a:avLst>
              <a:gd name="adj" fmla="val 8244"/>
            </a:avLst>
          </a:prstGeom>
          <a:solidFill>
            <a:srgbClr val="026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025692A0-27B4-4D20-8B48-C485B52B8F1F}"/>
              </a:ext>
            </a:extLst>
          </p:cNvPr>
          <p:cNvSpPr/>
          <p:nvPr/>
        </p:nvSpPr>
        <p:spPr>
          <a:xfrm>
            <a:off x="4925086" y="1228313"/>
            <a:ext cx="1764196" cy="4484954"/>
          </a:xfrm>
          <a:prstGeom prst="roundRect">
            <a:avLst>
              <a:gd name="adj" fmla="val 8244"/>
            </a:avLst>
          </a:prstGeom>
          <a:solidFill>
            <a:srgbClr val="026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355D6A2-4A9E-4F98-A7CF-B1307CD04262}"/>
              </a:ext>
            </a:extLst>
          </p:cNvPr>
          <p:cNvSpPr/>
          <p:nvPr/>
        </p:nvSpPr>
        <p:spPr>
          <a:xfrm>
            <a:off x="516487" y="188703"/>
            <a:ext cx="580873" cy="26035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2A7071-2BCB-4A6B-BD51-5C1450732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32" y="205322"/>
            <a:ext cx="908720" cy="227112"/>
          </a:xfrm>
        </p:spPr>
        <p:txBody>
          <a:bodyPr/>
          <a:lstStyle/>
          <a:p>
            <a:fld id="{A9DA5236-2375-43B1-B04E-1D9AE0B005FB}" type="slidenum">
              <a:rPr lang="es-CO" sz="1200" smtClean="0">
                <a:solidFill>
                  <a:schemeClr val="bg1"/>
                </a:solidFill>
              </a:rPr>
              <a:t>2</a:t>
            </a:fld>
            <a:endParaRPr lang="es-CO" sz="1200" dirty="0">
              <a:solidFill>
                <a:schemeClr val="bg1"/>
              </a:solidFill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F8071D20-3592-444D-A802-66C98E460993}"/>
              </a:ext>
            </a:extLst>
          </p:cNvPr>
          <p:cNvCxnSpPr/>
          <p:nvPr/>
        </p:nvCxnSpPr>
        <p:spPr>
          <a:xfrm>
            <a:off x="224644" y="535012"/>
            <a:ext cx="6300000" cy="0"/>
          </a:xfrm>
          <a:prstGeom prst="line">
            <a:avLst/>
          </a:prstGeom>
          <a:ln w="9525">
            <a:solidFill>
              <a:srgbClr val="161E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1 Título">
            <a:extLst>
              <a:ext uri="{FF2B5EF4-FFF2-40B4-BE49-F238E27FC236}">
                <a16:creationId xmlns:a16="http://schemas.microsoft.com/office/drawing/2014/main" id="{02A38CBC-AD57-4CAD-96C1-574C2E30AE21}"/>
              </a:ext>
            </a:extLst>
          </p:cNvPr>
          <p:cNvSpPr txBox="1">
            <a:spLocks/>
          </p:cNvSpPr>
          <p:nvPr/>
        </p:nvSpPr>
        <p:spPr>
          <a:xfrm>
            <a:off x="802563" y="755576"/>
            <a:ext cx="4029082" cy="369474"/>
          </a:xfrm>
          <a:prstGeom prst="rect">
            <a:avLst/>
          </a:prstGeom>
        </p:spPr>
        <p:txBody>
          <a:bodyPr lIns="0" tIns="0" rIns="0" bIns="0" anchor="ctr">
            <a:normAutofit fontScale="92500" lnSpcReduction="20000"/>
          </a:bodyPr>
          <a:lstStyle>
            <a:defPPr>
              <a:defRPr lang="es-CO"/>
            </a:defPPr>
            <a:lvl1pPr algn="ctr" defTabSz="914400" eaLnBrk="1" fontAlgn="auto" latinLnBrk="0" hangingPunct="1">
              <a:spcAft>
                <a:spcPts val="0"/>
              </a:spcAft>
              <a:buNone/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CO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AVANCE  PLANES DE ACCIÓN 2024 </a:t>
            </a:r>
          </a:p>
          <a:p>
            <a:r>
              <a:rPr lang="es-CO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SEGUNDO TRIMESTRE 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9936DEA-4F32-4ECD-8CCD-8DD297382901}"/>
              </a:ext>
            </a:extLst>
          </p:cNvPr>
          <p:cNvSpPr/>
          <p:nvPr/>
        </p:nvSpPr>
        <p:spPr>
          <a:xfrm>
            <a:off x="215647" y="1907704"/>
            <a:ext cx="454956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150" dirty="0">
                <a:latin typeface="Myriad Pro Light" panose="020B0403030403020204" pitchFamily="34" charset="0"/>
                <a:ea typeface="Verdana" panose="020B0604030504040204" pitchFamily="34" charset="0"/>
              </a:rPr>
              <a:t>Teniendo en cuenta el Plan Estratégico Institucional 2023-2026, frente al desarrollo de las tareas del </a:t>
            </a:r>
            <a:r>
              <a:rPr lang="es-MX" sz="1150" dirty="0">
                <a:latin typeface="Myriad Pro Light" panose="020B0403030403020204" pitchFamily="34" charset="0"/>
                <a:ea typeface="Verdana" panose="020B0604030504040204" pitchFamily="34" charset="0"/>
              </a:rPr>
              <a:t>plan de </a:t>
            </a:r>
            <a:r>
              <a:rPr lang="es-419" sz="1150" dirty="0">
                <a:latin typeface="Myriad Pro Light" panose="020B0403030403020204" pitchFamily="34" charset="0"/>
                <a:ea typeface="Verdana" panose="020B0604030504040204" pitchFamily="34" charset="0"/>
              </a:rPr>
              <a:t>acción de la Policía Nacional planeadas para el segundo trimestre de 2024, por parte las Jefatura Nacionales, las Direcciones y Oficinas Asesoras, se programó el desarrollo de </a:t>
            </a:r>
            <a:r>
              <a:rPr lang="es-419" sz="1150" b="1" dirty="0">
                <a:latin typeface="Myriad Pro Light" panose="020B0403030403020204" pitchFamily="34" charset="0"/>
                <a:ea typeface="Verdana" panose="020B0604030504040204" pitchFamily="34" charset="0"/>
              </a:rPr>
              <a:t>181 tareas </a:t>
            </a:r>
            <a:r>
              <a:rPr lang="es-419" sz="1150" dirty="0">
                <a:latin typeface="Myriad Pro Light" panose="020B0403030403020204" pitchFamily="34" charset="0"/>
                <a:ea typeface="Verdana" panose="020B0604030504040204" pitchFamily="34" charset="0"/>
              </a:rPr>
              <a:t>de las cuales el </a:t>
            </a:r>
            <a:r>
              <a:rPr lang="es-419" sz="1150" b="1" dirty="0">
                <a:latin typeface="Myriad Pro Light" panose="020B0403030403020204" pitchFamily="34" charset="0"/>
                <a:ea typeface="Verdana" panose="020B0604030504040204" pitchFamily="34" charset="0"/>
              </a:rPr>
              <a:t>80% </a:t>
            </a:r>
            <a:r>
              <a:rPr lang="es-419" sz="1150" dirty="0">
                <a:latin typeface="Myriad Pro Light" panose="020B0403030403020204" pitchFamily="34" charset="0"/>
                <a:ea typeface="Verdana" panose="020B0604030504040204" pitchFamily="34" charset="0"/>
              </a:rPr>
              <a:t>se cumplieron </a:t>
            </a:r>
            <a:r>
              <a:rPr lang="es-419" sz="1150" b="1" dirty="0">
                <a:latin typeface="Myriad Pro Light" panose="020B0403030403020204" pitchFamily="34" charset="0"/>
                <a:ea typeface="Verdana" panose="020B0604030504040204" pitchFamily="34" charset="0"/>
              </a:rPr>
              <a:t>a tiempo </a:t>
            </a:r>
            <a:r>
              <a:rPr lang="es-419" sz="1150" dirty="0">
                <a:latin typeface="Myriad Pro Light" panose="020B0403030403020204" pitchFamily="34" charset="0"/>
                <a:ea typeface="Verdana" panose="020B0604030504040204" pitchFamily="34" charset="0"/>
              </a:rPr>
              <a:t>y el </a:t>
            </a:r>
            <a:r>
              <a:rPr lang="es-419" sz="1150" b="1" dirty="0">
                <a:latin typeface="Myriad Pro Light" panose="020B0403030403020204" pitchFamily="34" charset="0"/>
                <a:ea typeface="Verdana" panose="020B0604030504040204" pitchFamily="34" charset="0"/>
              </a:rPr>
              <a:t>20%</a:t>
            </a:r>
            <a:r>
              <a:rPr lang="es-419" sz="1150" dirty="0">
                <a:latin typeface="Myriad Pro Light" panose="020B0403030403020204" pitchFamily="34" charset="0"/>
                <a:ea typeface="Verdana" panose="020B0604030504040204" pitchFamily="34" charset="0"/>
              </a:rPr>
              <a:t> se cumplieron </a:t>
            </a:r>
            <a:r>
              <a:rPr lang="es-419" sz="1150" b="1" dirty="0">
                <a:latin typeface="Myriad Pro Light" panose="020B0403030403020204" pitchFamily="34" charset="0"/>
                <a:ea typeface="Verdana" panose="020B0604030504040204" pitchFamily="34" charset="0"/>
              </a:rPr>
              <a:t>posterior a la fecha planificada.  </a:t>
            </a:r>
          </a:p>
          <a:p>
            <a:pPr algn="just"/>
            <a:endParaRPr lang="es-419" sz="1150" dirty="0">
              <a:latin typeface="Myriad Pro Light" panose="020B0403030403020204" pitchFamily="34" charset="0"/>
              <a:ea typeface="Verdana" panose="020B0604030504040204" pitchFamily="34" charset="0"/>
            </a:endParaRPr>
          </a:p>
          <a:p>
            <a:pPr algn="just"/>
            <a:r>
              <a:rPr lang="es-419" sz="1150" dirty="0">
                <a:latin typeface="Myriad Pro Light" panose="020B0403030403020204" pitchFamily="34" charset="0"/>
                <a:ea typeface="Verdana" panose="020B0604030504040204" pitchFamily="34" charset="0"/>
              </a:rPr>
              <a:t>Estas tareas fueron desarrollas a través de 21 unidades de Policía mediante 35 planes.</a:t>
            </a:r>
          </a:p>
          <a:p>
            <a:pPr algn="just"/>
            <a:endParaRPr lang="es-419" sz="1150" dirty="0">
              <a:latin typeface="Myriad Pro Light" panose="020B0403030403020204" pitchFamily="34" charset="0"/>
              <a:ea typeface="Verdana" panose="020B0604030504040204" pitchFamily="34" charset="0"/>
            </a:endParaRPr>
          </a:p>
          <a:p>
            <a:pPr algn="just"/>
            <a:r>
              <a:rPr lang="es-419" sz="1150" dirty="0">
                <a:latin typeface="Myriad Pro Light" panose="020B0403030403020204" pitchFamily="34" charset="0"/>
                <a:ea typeface="Verdana" panose="020B0604030504040204" pitchFamily="34" charset="0"/>
              </a:rPr>
              <a:t>Importante mencionar que para este segundo trimestre se desarrollaron actividades relevantes como el impacto a los procesos investigativos de evidencia digital, el fortalecimiento de las Unidades Básicas de Carabineros. componente logístico e infraestructura, el </a:t>
            </a:r>
            <a:r>
              <a:rPr lang="es-ES" sz="1150" dirty="0">
                <a:latin typeface="Myriad Pro Light" panose="020B0403030403020204" pitchFamily="34" charset="0"/>
                <a:ea typeface="Verdana" panose="020B0604030504040204" pitchFamily="34" charset="0"/>
              </a:rPr>
              <a:t>diseñar o rediseñar programas académicos para el fortalecimiento de la profesionalización policial entre otros. </a:t>
            </a:r>
            <a:endParaRPr lang="es-MX" sz="1150" dirty="0">
              <a:latin typeface="Myriad Pro Light" panose="020B0403030403020204" pitchFamily="34" charset="0"/>
              <a:ea typeface="Verdana" panose="020B0604030504040204" pitchFamily="34" charset="0"/>
            </a:endParaRPr>
          </a:p>
          <a:p>
            <a:pPr algn="just"/>
            <a:endParaRPr lang="es-MX" sz="1150" dirty="0">
              <a:latin typeface="Myriad Pro Light" panose="020B0403030403020204" pitchFamily="34" charset="0"/>
              <a:ea typeface="Verdana" panose="020B0604030504040204" pitchFamily="34" charset="0"/>
            </a:endParaRPr>
          </a:p>
          <a:p>
            <a:pPr algn="just"/>
            <a:r>
              <a:rPr lang="es-MX" sz="1150" dirty="0">
                <a:latin typeface="Myriad Pro Light" panose="020B0403030403020204" pitchFamily="34" charset="0"/>
                <a:ea typeface="Verdana" panose="020B0604030504040204" pitchFamily="34" charset="0"/>
              </a:rPr>
              <a:t>Así mismo la Dirección de Infraestructura </a:t>
            </a:r>
            <a:r>
              <a:rPr lang="es-ES" sz="1150" dirty="0">
                <a:latin typeface="Myriad Pro Light" panose="020B0403030403020204" pitchFamily="34" charset="0"/>
                <a:ea typeface="Verdana" panose="020B0604030504040204" pitchFamily="34" charset="0"/>
              </a:rPr>
              <a:t>estableció reglas de negocio de cada componente y realizar estudio de mercado con las diferentes empresas para beneficio de la policía nacional. </a:t>
            </a:r>
            <a:endParaRPr lang="es-419" sz="1150" dirty="0">
              <a:latin typeface="Myriad Pro Light" panose="020B0403030403020204" pitchFamily="34" charset="0"/>
              <a:ea typeface="Verdana" panose="020B0604030504040204" pitchFamily="34" charset="0"/>
            </a:endParaRPr>
          </a:p>
          <a:p>
            <a:pPr algn="just"/>
            <a:endParaRPr lang="es-ES" sz="1150" dirty="0">
              <a:solidFill>
                <a:srgbClr val="FF0000"/>
              </a:solidFill>
              <a:latin typeface="Myriad Pro Light" panose="020B0403030403020204" pitchFamily="34" charset="0"/>
              <a:ea typeface="Verdana" panose="020B0604030504040204" pitchFamily="34" charset="0"/>
            </a:endParaRPr>
          </a:p>
          <a:p>
            <a:pPr algn="just"/>
            <a:r>
              <a:rPr lang="es-419" sz="1150" dirty="0">
                <a:latin typeface="Myriad Pro Light" panose="020B0403030403020204" pitchFamily="34" charset="0"/>
                <a:ea typeface="Verdana" panose="020B0604030504040204" pitchFamily="34" charset="0"/>
              </a:rPr>
              <a:t>De igual manera la Dirección de investigación criminal e interpol </a:t>
            </a:r>
            <a:r>
              <a:rPr lang="es-ES" sz="1150" dirty="0">
                <a:latin typeface="Myriad Pro Light" panose="020B0403030403020204" pitchFamily="34" charset="0"/>
                <a:ea typeface="Verdana" panose="020B0604030504040204" pitchFamily="34" charset="0"/>
              </a:rPr>
              <a:t>elaboro un diagnóstico al interior de la Policía para conocer la problemáticas internas y fortalecer el sistema de información MACRI alineado al POC.</a:t>
            </a:r>
            <a:endParaRPr lang="es-419" sz="1150" dirty="0">
              <a:latin typeface="Myriad Pro Light" panose="020B0403030403020204" pitchFamily="34" charset="0"/>
              <a:ea typeface="Verdana" panose="020B0604030504040204" pitchFamily="34" charset="0"/>
            </a:endParaRPr>
          </a:p>
          <a:p>
            <a:pPr algn="just"/>
            <a:endParaRPr lang="es-419" sz="1150" dirty="0">
              <a:latin typeface="Myriad Pro Light" panose="020B0403030403020204" pitchFamily="34" charset="0"/>
              <a:ea typeface="Verdana" panose="020B0604030504040204" pitchFamily="34" charset="0"/>
            </a:endParaRPr>
          </a:p>
          <a:p>
            <a:pPr algn="just"/>
            <a:r>
              <a:rPr lang="es-419" sz="1150" dirty="0">
                <a:latin typeface="Myriad Pro Light" panose="020B0403030403020204" pitchFamily="34" charset="0"/>
                <a:ea typeface="Verdana" panose="020B0604030504040204" pitchFamily="34" charset="0"/>
              </a:rPr>
              <a:t>Por otro lado </a:t>
            </a:r>
            <a:r>
              <a:rPr lang="es-ES" sz="1150" dirty="0">
                <a:latin typeface="Myriad Pro Light" panose="020B0403030403020204" pitchFamily="34" charset="0"/>
                <a:ea typeface="Verdana" panose="020B0604030504040204" pitchFamily="34" charset="0"/>
              </a:rPr>
              <a:t>la Dirección de Protección estableció los lineamientos para la atención y protección de personas integrantes de los Mecanismos de Monitoreo y Verificación y desplego la caja de herramientas, para la activación de la ruta de atención integral de NNA entre otras de resaltar.</a:t>
            </a:r>
          </a:p>
          <a:p>
            <a:pPr algn="just"/>
            <a:endParaRPr lang="es-ES" sz="1150" dirty="0">
              <a:latin typeface="Myriad Pro Light" panose="020B0403030403020204" pitchFamily="34" charset="0"/>
              <a:ea typeface="Verdana" panose="020B0604030504040204" pitchFamily="34" charset="0"/>
            </a:endParaRPr>
          </a:p>
          <a:p>
            <a:pPr algn="just"/>
            <a:r>
              <a:rPr lang="es-ES" sz="1150" dirty="0">
                <a:latin typeface="Myriad Pro Light" panose="020B0403030403020204" pitchFamily="34" charset="0"/>
                <a:ea typeface="Verdana" panose="020B0604030504040204" pitchFamily="34" charset="0"/>
              </a:rPr>
              <a:t>Las 21 unidades policiales que adelantaron los diferentes planes buscan mejorar cada los posesos a fin de aportar valor agregado a la Institución Policial.  </a:t>
            </a:r>
            <a:endParaRPr lang="es-419" sz="1150" dirty="0">
              <a:latin typeface="Myriad Pro Light" panose="020B0403030403020204" pitchFamily="34" charset="0"/>
              <a:ea typeface="Verdana" panose="020B0604030504040204" pitchFamily="34" charset="0"/>
            </a:endParaRPr>
          </a:p>
          <a:p>
            <a:pPr algn="just"/>
            <a:endParaRPr lang="es-419" sz="1150" dirty="0">
              <a:latin typeface="Myriad Pro Light" panose="020B040303040302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Marcador de pie de página 5">
            <a:extLst>
              <a:ext uri="{FF2B5EF4-FFF2-40B4-BE49-F238E27FC236}">
                <a16:creationId xmlns:a16="http://schemas.microsoft.com/office/drawing/2014/main" id="{FBFCDC59-7CEA-E3FA-D3C9-EA1B5627E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5282" y="207444"/>
            <a:ext cx="2333718" cy="227112"/>
          </a:xfrm>
        </p:spPr>
        <p:txBody>
          <a:bodyPr/>
          <a:lstStyle/>
          <a:p>
            <a:pPr algn="l"/>
            <a:r>
              <a:rPr lang="es-ES" sz="950" b="1" dirty="0">
                <a:latin typeface="Myriad Pro Light" panose="020B0403030403020204"/>
              </a:rPr>
              <a:t>Plan Estratégico Institucional “2023-2026”</a:t>
            </a:r>
            <a:endParaRPr lang="es-CO" sz="950" b="1" dirty="0">
              <a:latin typeface="Myriad Pro Light" panose="020B0403030403020204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30D834A-9E03-567D-67A0-EE66F840DD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05"/>
          <a:stretch/>
        </p:blipFill>
        <p:spPr>
          <a:xfrm>
            <a:off x="294574" y="71500"/>
            <a:ext cx="468052" cy="46520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E7CF224-76B4-7AD1-CC13-2DC6346913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" t="27916" r="99289" b="28055"/>
          <a:stretch/>
        </p:blipFill>
        <p:spPr>
          <a:xfrm>
            <a:off x="224644" y="113450"/>
            <a:ext cx="41563" cy="386073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2A9687B-CE69-6B24-AF97-F9B15DDFD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202948"/>
              </p:ext>
            </p:extLst>
          </p:nvPr>
        </p:nvGraphicFramePr>
        <p:xfrm>
          <a:off x="5146991" y="1273628"/>
          <a:ext cx="1320386" cy="4381500"/>
        </p:xfrm>
        <a:graphic>
          <a:graphicData uri="http://schemas.openxmlformats.org/drawingml/2006/table">
            <a:tbl>
              <a:tblPr/>
              <a:tblGrid>
                <a:gridCol w="660193">
                  <a:extLst>
                    <a:ext uri="{9D8B030D-6E8A-4147-A177-3AD203B41FA5}">
                      <a16:colId xmlns:a16="http://schemas.microsoft.com/office/drawing/2014/main" val="2553841703"/>
                    </a:ext>
                  </a:extLst>
                </a:gridCol>
                <a:gridCol w="660193">
                  <a:extLst>
                    <a:ext uri="{9D8B030D-6E8A-4147-A177-3AD203B41FA5}">
                      <a16:colId xmlns:a16="http://schemas.microsoft.com/office/drawing/2014/main" val="102917921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yriad Pro Light" panose="020B0403030403020204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chemeClr val="bg1"/>
                          </a:solidFill>
                          <a:effectLst/>
                          <a:latin typeface="Myriad Pro Light" panose="020B0403030403020204"/>
                        </a:rPr>
                        <a:t>TAREAS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83624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DISAN</a:t>
                      </a:r>
                      <a:endParaRPr lang="es-CO" sz="1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s-CO" sz="1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54882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DIASE</a:t>
                      </a:r>
                      <a:endParaRPr lang="es-CO" sz="1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CO" sz="1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913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DIBIE</a:t>
                      </a:r>
                      <a:endParaRPr lang="es-CO" sz="1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</a:t>
                      </a:r>
                      <a:endParaRPr lang="es-CO" sz="10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7334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DICAR</a:t>
                      </a:r>
                      <a:endParaRPr lang="es-CO" sz="1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CO" sz="1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7002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DIEPO</a:t>
                      </a:r>
                      <a:endParaRPr lang="es-CO" sz="10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s-CO" sz="1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7449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DIFRA</a:t>
                      </a:r>
                      <a:endParaRPr lang="es-CO" sz="10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CO" sz="10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679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DIJIN</a:t>
                      </a:r>
                      <a:endParaRPr lang="es-CO" sz="10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CO" sz="1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7740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DILOF</a:t>
                      </a:r>
                      <a:endParaRPr lang="es-CO" sz="10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s-CO" sz="10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06863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DINCO</a:t>
                      </a:r>
                      <a:endParaRPr lang="es-CO" sz="1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CO" sz="1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4221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DIPOL</a:t>
                      </a:r>
                      <a:endParaRPr lang="es-CO" sz="10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CO" sz="1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91881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DIPRO</a:t>
                      </a:r>
                      <a:endParaRPr lang="es-CO" sz="10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s-CO" sz="1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1572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DIRAN</a:t>
                      </a:r>
                      <a:endParaRPr lang="es-CO" sz="10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s-CO" sz="1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43113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DISAN</a:t>
                      </a:r>
                      <a:endParaRPr lang="es-CO" sz="10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CO" sz="1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2059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DITAH</a:t>
                      </a:r>
                      <a:endParaRPr lang="es-CO" sz="10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</a:t>
                      </a:r>
                      <a:endParaRPr lang="es-CO" sz="1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2887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DITRA</a:t>
                      </a:r>
                      <a:endParaRPr lang="es-CO" sz="10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CO" sz="1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2472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INGER</a:t>
                      </a:r>
                      <a:endParaRPr lang="es-CO" sz="10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CO" sz="1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6486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JESEP</a:t>
                      </a:r>
                      <a:endParaRPr lang="es-CO" sz="10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</a:t>
                      </a:r>
                      <a:endParaRPr lang="es-CO" sz="1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44344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OFPLA</a:t>
                      </a:r>
                      <a:endParaRPr lang="es-CO" sz="10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CO" sz="1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5033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OFTIC</a:t>
                      </a:r>
                      <a:endParaRPr lang="es-CO" sz="10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s-CO" sz="1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1196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SEGEN</a:t>
                      </a:r>
                      <a:endParaRPr lang="es-CO" sz="10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CO" sz="1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824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UNIPEP</a:t>
                      </a:r>
                      <a:endParaRPr lang="es-CO" sz="10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CO" sz="1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7142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 Light" panose="020B0403030403020204"/>
                        </a:rPr>
                        <a:t>T</a:t>
                      </a:r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 Light" panose="020B0403030403020204"/>
                        </a:rPr>
                        <a:t>OTAL: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 Light" panose="020B0403030403020204"/>
                        </a:rPr>
                        <a:t>1</a:t>
                      </a:r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 Light" panose="020B0403030403020204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913135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421B916-F6FB-0FA0-B647-805F9C6F7A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503870"/>
              </p:ext>
            </p:extLst>
          </p:nvPr>
        </p:nvGraphicFramePr>
        <p:xfrm>
          <a:off x="5045184" y="6192180"/>
          <a:ext cx="1524000" cy="26670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42260926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08203231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chemeClr val="bg1"/>
                          </a:solidFill>
                          <a:effectLst/>
                          <a:latin typeface="Myriad Pro Light" panose="020B0403030403020204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chemeClr val="bg1"/>
                          </a:solidFill>
                          <a:effectLst/>
                          <a:latin typeface="Myriad Pro Light" panose="020B0403030403020204"/>
                        </a:rPr>
                        <a:t>TAREAS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23505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DIBIE</a:t>
                      </a:r>
                      <a:endParaRPr lang="es-CO" sz="1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O" sz="1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3882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DISAN</a:t>
                      </a:r>
                      <a:endParaRPr lang="es-CO" sz="10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O" sz="1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5862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DITAH</a:t>
                      </a:r>
                      <a:endParaRPr lang="es-CO" sz="10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O" sz="1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67396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DIRAN</a:t>
                      </a:r>
                      <a:endParaRPr lang="es-CO" sz="10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1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4844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SUDIR </a:t>
                      </a:r>
                      <a:endParaRPr lang="es-CO" sz="10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1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32025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DIFRA</a:t>
                      </a:r>
                      <a:endParaRPr lang="es-CO" sz="10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O" sz="1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53904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DILOF</a:t>
                      </a:r>
                      <a:endParaRPr lang="es-CO" sz="10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CO" sz="1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1527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ORECI</a:t>
                      </a:r>
                      <a:endParaRPr lang="es-CO" sz="10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CO" sz="1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9728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OFTIC</a:t>
                      </a:r>
                      <a:endParaRPr lang="es-CO" sz="10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O" sz="1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7825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DICAR</a:t>
                      </a:r>
                      <a:endParaRPr lang="es-CO" sz="10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CO" sz="1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62558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JESEP</a:t>
                      </a:r>
                      <a:endParaRPr lang="es-CO" sz="10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CO" sz="1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67688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COEST</a:t>
                      </a:r>
                      <a:endParaRPr lang="es-CO" sz="10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1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013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chemeClr val="bg1"/>
                          </a:solidFill>
                          <a:effectLst/>
                          <a:latin typeface="Myriad Pro Light" panose="020B0403030403020204"/>
                        </a:rPr>
                        <a:t>TOTAL: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yriad Pro Light" panose="020B0403030403020204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8715369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C7ECF308-90D9-B949-B138-A97F8A8D28AC}"/>
              </a:ext>
            </a:extLst>
          </p:cNvPr>
          <p:cNvSpPr txBox="1"/>
          <p:nvPr/>
        </p:nvSpPr>
        <p:spPr>
          <a:xfrm>
            <a:off x="5078177" y="5760132"/>
            <a:ext cx="145801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CO" sz="1100" b="1" i="0" dirty="0">
                <a:latin typeface="Myriad Pro Light" panose="020B0403030403020204"/>
                <a:ea typeface="Verdana" panose="020B0604030504040204" pitchFamily="34" charset="0"/>
              </a:rPr>
              <a:t>Tareas cumplidas</a:t>
            </a:r>
            <a:r>
              <a:rPr lang="es-CO" sz="1100" b="1" dirty="0">
                <a:latin typeface="Myriad Pro Light" panose="020B0403030403020204"/>
                <a:ea typeface="Verdana" panose="020B0604030504040204" pitchFamily="34" charset="0"/>
              </a:rPr>
              <a:t> extemporáneamente</a:t>
            </a:r>
            <a:endParaRPr lang="es-CO" sz="1100" b="1" i="0" u="none" strike="noStrike" dirty="0">
              <a:effectLst/>
              <a:latin typeface="Myriad Pro Light" panose="020B0403030403020204"/>
              <a:ea typeface="Verdana" panose="020B060403050404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6E20397-322E-6843-4503-B3B8E859CD01}"/>
              </a:ext>
            </a:extLst>
          </p:cNvPr>
          <p:cNvSpPr txBox="1"/>
          <p:nvPr/>
        </p:nvSpPr>
        <p:spPr>
          <a:xfrm>
            <a:off x="5106642" y="797426"/>
            <a:ext cx="12289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CO" sz="1100" b="1" i="0" dirty="0">
                <a:latin typeface="Myriad Pro Light" panose="020B0403030403020204"/>
                <a:ea typeface="Verdana" panose="020B0604030504040204" pitchFamily="34" charset="0"/>
              </a:rPr>
              <a:t>Tareas cumplidas</a:t>
            </a:r>
            <a:r>
              <a:rPr lang="es-CO" sz="1100" b="1" dirty="0">
                <a:latin typeface="Myriad Pro Light" panose="020B0403030403020204"/>
                <a:ea typeface="Verdana" panose="020B0604030504040204" pitchFamily="34" charset="0"/>
              </a:rPr>
              <a:t> a tiempo</a:t>
            </a:r>
            <a:endParaRPr lang="es-CO" sz="1100" b="1" i="0" u="none" strike="noStrike" dirty="0">
              <a:effectLst/>
              <a:latin typeface="Myriad Pro Light" panose="020B0403030403020204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72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7961E16F-A4C0-2F6D-5B9B-572F121CE6BC}"/>
              </a:ext>
            </a:extLst>
          </p:cNvPr>
          <p:cNvSpPr/>
          <p:nvPr/>
        </p:nvSpPr>
        <p:spPr>
          <a:xfrm>
            <a:off x="1357932" y="6633843"/>
            <a:ext cx="2204130" cy="1358537"/>
          </a:xfrm>
          <a:prstGeom prst="roundRect">
            <a:avLst>
              <a:gd name="adj" fmla="val 501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355D6A2-4A9E-4F98-A7CF-B1307CD04262}"/>
              </a:ext>
            </a:extLst>
          </p:cNvPr>
          <p:cNvSpPr/>
          <p:nvPr/>
        </p:nvSpPr>
        <p:spPr>
          <a:xfrm>
            <a:off x="516487" y="188703"/>
            <a:ext cx="580873" cy="26035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2A7071-2BCB-4A6B-BD51-5C1450732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32" y="205322"/>
            <a:ext cx="908720" cy="227112"/>
          </a:xfrm>
        </p:spPr>
        <p:txBody>
          <a:bodyPr/>
          <a:lstStyle/>
          <a:p>
            <a:fld id="{A9DA5236-2375-43B1-B04E-1D9AE0B005FB}" type="slidenum">
              <a:rPr lang="es-CO" sz="1200" smtClean="0">
                <a:solidFill>
                  <a:schemeClr val="bg1"/>
                </a:solidFill>
              </a:rPr>
              <a:t>20</a:t>
            </a:fld>
            <a:endParaRPr lang="es-CO" sz="1200" dirty="0">
              <a:solidFill>
                <a:schemeClr val="bg1"/>
              </a:solidFill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F8071D20-3592-444D-A802-66C98E460993}"/>
              </a:ext>
            </a:extLst>
          </p:cNvPr>
          <p:cNvCxnSpPr/>
          <p:nvPr/>
        </p:nvCxnSpPr>
        <p:spPr>
          <a:xfrm>
            <a:off x="224644" y="535012"/>
            <a:ext cx="6300000" cy="0"/>
          </a:xfrm>
          <a:prstGeom prst="line">
            <a:avLst/>
          </a:prstGeom>
          <a:ln w="9525">
            <a:solidFill>
              <a:srgbClr val="161E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430D834A-9E03-567D-67A0-EE66F840DD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05"/>
          <a:stretch/>
        </p:blipFill>
        <p:spPr>
          <a:xfrm>
            <a:off x="294574" y="71500"/>
            <a:ext cx="468052" cy="46520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E7CF224-76B4-7AD1-CC13-2DC6346913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" t="27916" r="99289" b="28055"/>
          <a:stretch/>
        </p:blipFill>
        <p:spPr>
          <a:xfrm>
            <a:off x="224644" y="113450"/>
            <a:ext cx="41563" cy="386073"/>
          </a:xfrm>
          <a:prstGeom prst="rect">
            <a:avLst/>
          </a:prstGeom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id="{D177118F-003B-3AAA-50C9-D1CF1B051C28}"/>
              </a:ext>
            </a:extLst>
          </p:cNvPr>
          <p:cNvGrpSpPr/>
          <p:nvPr/>
        </p:nvGrpSpPr>
        <p:grpSpPr>
          <a:xfrm>
            <a:off x="1067617" y="1619672"/>
            <a:ext cx="4922649" cy="2228378"/>
            <a:chOff x="835650" y="2111657"/>
            <a:chExt cx="4922649" cy="3262569"/>
          </a:xfrm>
        </p:grpSpPr>
        <p:sp>
          <p:nvSpPr>
            <p:cNvPr id="45" name="Rectángulo: esquinas redondeadas 44">
              <a:extLst>
                <a:ext uri="{FF2B5EF4-FFF2-40B4-BE49-F238E27FC236}">
                  <a16:creationId xmlns:a16="http://schemas.microsoft.com/office/drawing/2014/main" id="{EBA22BF5-A0FF-64E8-837C-16D8FF4EA7B4}"/>
                </a:ext>
              </a:extLst>
            </p:cNvPr>
            <p:cNvSpPr/>
            <p:nvPr/>
          </p:nvSpPr>
          <p:spPr>
            <a:xfrm>
              <a:off x="2727865" y="2115425"/>
              <a:ext cx="2974277" cy="3213793"/>
            </a:xfrm>
            <a:prstGeom prst="roundRect">
              <a:avLst>
                <a:gd name="adj" fmla="val 501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F03BA0AD-02F8-DC9E-B267-520115957D94}"/>
                </a:ext>
              </a:extLst>
            </p:cNvPr>
            <p:cNvSpPr/>
            <p:nvPr/>
          </p:nvSpPr>
          <p:spPr>
            <a:xfrm>
              <a:off x="2727865" y="3192379"/>
              <a:ext cx="2974277" cy="1620094"/>
            </a:xfrm>
            <a:prstGeom prst="roundRect">
              <a:avLst>
                <a:gd name="adj" fmla="val 5013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sp>
          <p:nvSpPr>
            <p:cNvPr id="33" name="Rectángulo: esquinas redondeadas 32">
              <a:extLst>
                <a:ext uri="{FF2B5EF4-FFF2-40B4-BE49-F238E27FC236}">
                  <a16:creationId xmlns:a16="http://schemas.microsoft.com/office/drawing/2014/main" id="{5914C232-2A70-FECD-08CA-FD22C8E83664}"/>
                </a:ext>
              </a:extLst>
            </p:cNvPr>
            <p:cNvSpPr/>
            <p:nvPr/>
          </p:nvSpPr>
          <p:spPr>
            <a:xfrm>
              <a:off x="1025352" y="2111657"/>
              <a:ext cx="3102394" cy="3213793"/>
            </a:xfrm>
            <a:prstGeom prst="roundRect">
              <a:avLst>
                <a:gd name="adj" fmla="val 5013"/>
              </a:avLst>
            </a:prstGeom>
            <a:solidFill>
              <a:srgbClr val="0264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5D8FD61-AC68-DB59-F1E1-025EE8DB37A2}"/>
                </a:ext>
              </a:extLst>
            </p:cNvPr>
            <p:cNvSpPr txBox="1"/>
            <p:nvPr/>
          </p:nvSpPr>
          <p:spPr>
            <a:xfrm>
              <a:off x="1391801" y="2719814"/>
              <a:ext cx="23694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</a:rPr>
                <a:t>Tareas programadas trimestre</a:t>
              </a:r>
              <a:endParaRPr lang="es-CO" sz="1400" dirty="0">
                <a:solidFill>
                  <a:schemeClr val="bg1"/>
                </a:solidFill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904D954D-352E-9A6A-A66E-DE81800A4ED8}"/>
                </a:ext>
              </a:extLst>
            </p:cNvPr>
            <p:cNvSpPr txBox="1"/>
            <p:nvPr/>
          </p:nvSpPr>
          <p:spPr>
            <a:xfrm>
              <a:off x="1757254" y="3268604"/>
              <a:ext cx="1638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</a:rPr>
                <a:t>Cumplidas a tiempo</a:t>
              </a:r>
              <a:endParaRPr lang="es-CO" sz="1400" dirty="0">
                <a:solidFill>
                  <a:schemeClr val="bg1"/>
                </a:solidFill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C90CC2D1-04D7-9D4D-2A17-EB7B187A8E0B}"/>
                </a:ext>
              </a:extLst>
            </p:cNvPr>
            <p:cNvSpPr txBox="1"/>
            <p:nvPr/>
          </p:nvSpPr>
          <p:spPr>
            <a:xfrm>
              <a:off x="1314088" y="3807644"/>
              <a:ext cx="25249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</a:rPr>
                <a:t>Cumplidas extemporáneamente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134914CC-46C6-0DD7-3C7C-3470A18B846A}"/>
                </a:ext>
              </a:extLst>
            </p:cNvPr>
            <p:cNvSpPr txBox="1"/>
            <p:nvPr/>
          </p:nvSpPr>
          <p:spPr>
            <a:xfrm>
              <a:off x="1988087" y="4356209"/>
              <a:ext cx="11769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</a:rPr>
                <a:t>No cumplidas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195A3F12-6E05-21F7-44A6-97DB93864442}"/>
                </a:ext>
              </a:extLst>
            </p:cNvPr>
            <p:cNvSpPr txBox="1"/>
            <p:nvPr/>
          </p:nvSpPr>
          <p:spPr>
            <a:xfrm>
              <a:off x="1430658" y="2180774"/>
              <a:ext cx="22917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</a:rPr>
                <a:t>Tareas planeadas para el año</a:t>
              </a:r>
              <a:endParaRPr lang="es-CO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927BDA6B-4CBA-2378-4E6D-930C1BC80DE5}"/>
                </a:ext>
              </a:extLst>
            </p:cNvPr>
            <p:cNvCxnSpPr>
              <a:cxnSpLocks/>
            </p:cNvCxnSpPr>
            <p:nvPr/>
          </p:nvCxnSpPr>
          <p:spPr>
            <a:xfrm>
              <a:off x="874831" y="2618214"/>
              <a:ext cx="488346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538509E2-3324-622C-9386-18CC911887A3}"/>
                </a:ext>
              </a:extLst>
            </p:cNvPr>
            <p:cNvSpPr txBox="1"/>
            <p:nvPr/>
          </p:nvSpPr>
          <p:spPr>
            <a:xfrm>
              <a:off x="1497391" y="4896036"/>
              <a:ext cx="22406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</a:rPr>
                <a:t>Porcentaje de cumplimiento</a:t>
              </a:r>
              <a:endParaRPr lang="es-CO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id="{CF488D35-0A55-9A5E-1A66-30691BB9FABE}"/>
                </a:ext>
              </a:extLst>
            </p:cNvPr>
            <p:cNvCxnSpPr>
              <a:cxnSpLocks/>
            </p:cNvCxnSpPr>
            <p:nvPr/>
          </p:nvCxnSpPr>
          <p:spPr>
            <a:xfrm>
              <a:off x="851913" y="3188610"/>
              <a:ext cx="488346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>
              <a:extLst>
                <a:ext uri="{FF2B5EF4-FFF2-40B4-BE49-F238E27FC236}">
                  <a16:creationId xmlns:a16="http://schemas.microsoft.com/office/drawing/2014/main" id="{5F1CBA2F-AA14-889F-8549-3ACA774A8DB2}"/>
                </a:ext>
              </a:extLst>
            </p:cNvPr>
            <p:cNvCxnSpPr>
              <a:cxnSpLocks/>
            </p:cNvCxnSpPr>
            <p:nvPr/>
          </p:nvCxnSpPr>
          <p:spPr>
            <a:xfrm>
              <a:off x="835650" y="3713846"/>
              <a:ext cx="488346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158BF2AE-1B4B-A489-05DC-88DCFD6745FF}"/>
                </a:ext>
              </a:extLst>
            </p:cNvPr>
            <p:cNvCxnSpPr>
              <a:cxnSpLocks/>
            </p:cNvCxnSpPr>
            <p:nvPr/>
          </p:nvCxnSpPr>
          <p:spPr>
            <a:xfrm>
              <a:off x="851913" y="4273434"/>
              <a:ext cx="488346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>
              <a:extLst>
                <a:ext uri="{FF2B5EF4-FFF2-40B4-BE49-F238E27FC236}">
                  <a16:creationId xmlns:a16="http://schemas.microsoft.com/office/drawing/2014/main" id="{755DE10C-11EA-0513-011C-1600FECA7C62}"/>
                </a:ext>
              </a:extLst>
            </p:cNvPr>
            <p:cNvCxnSpPr>
              <a:cxnSpLocks/>
            </p:cNvCxnSpPr>
            <p:nvPr/>
          </p:nvCxnSpPr>
          <p:spPr>
            <a:xfrm>
              <a:off x="851913" y="4812474"/>
              <a:ext cx="488346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E18625DB-0B26-8C0D-9EA6-23944BCE34BD}"/>
                </a:ext>
              </a:extLst>
            </p:cNvPr>
            <p:cNvSpPr txBox="1"/>
            <p:nvPr/>
          </p:nvSpPr>
          <p:spPr>
            <a:xfrm>
              <a:off x="4586969" y="2150917"/>
              <a:ext cx="704039" cy="495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latin typeface="Century Gothic" panose="020B0502020202020204" pitchFamily="34" charset="0"/>
                </a:rPr>
                <a:t>1.775</a:t>
              </a:r>
              <a:endParaRPr lang="es-CO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770C197C-6D2B-152A-659E-7E16827C56D3}"/>
                </a:ext>
              </a:extLst>
            </p:cNvPr>
            <p:cNvSpPr txBox="1"/>
            <p:nvPr/>
          </p:nvSpPr>
          <p:spPr>
            <a:xfrm>
              <a:off x="4731239" y="2719814"/>
              <a:ext cx="530915" cy="495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latin typeface="Century Gothic" panose="020B0502020202020204" pitchFamily="34" charset="0"/>
                </a:rPr>
                <a:t>686</a:t>
              </a:r>
              <a:endParaRPr lang="es-CO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4CFFBAB5-25F3-6F3C-3544-1E1443F06993}"/>
                </a:ext>
              </a:extLst>
            </p:cNvPr>
            <p:cNvSpPr txBox="1"/>
            <p:nvPr/>
          </p:nvSpPr>
          <p:spPr>
            <a:xfrm>
              <a:off x="4643074" y="4878549"/>
              <a:ext cx="764953" cy="495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latin typeface="Century Gothic" panose="020B0502020202020204" pitchFamily="34" charset="0"/>
                </a:rPr>
                <a:t>33.7%</a:t>
              </a:r>
              <a:endParaRPr lang="es-CO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C988C072-6470-8B80-6873-A222BF573439}"/>
                </a:ext>
              </a:extLst>
            </p:cNvPr>
            <p:cNvSpPr txBox="1"/>
            <p:nvPr/>
          </p:nvSpPr>
          <p:spPr>
            <a:xfrm>
              <a:off x="4731239" y="3251100"/>
              <a:ext cx="530915" cy="495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latin typeface="Century Gothic" panose="020B0502020202020204" pitchFamily="34" charset="0"/>
                </a:rPr>
                <a:t>598</a:t>
              </a:r>
              <a:endParaRPr lang="es-CO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863A2807-23A8-233C-1583-341A1530F2BB}"/>
                </a:ext>
              </a:extLst>
            </p:cNvPr>
            <p:cNvSpPr txBox="1"/>
            <p:nvPr/>
          </p:nvSpPr>
          <p:spPr>
            <a:xfrm>
              <a:off x="4731239" y="3765834"/>
              <a:ext cx="415498" cy="495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latin typeface="Century Gothic" panose="020B0502020202020204" pitchFamily="34" charset="0"/>
                </a:rPr>
                <a:t>88</a:t>
              </a:r>
              <a:endParaRPr lang="es-CO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2C192FEE-E480-F9D4-F842-A7D6B46E0398}"/>
                </a:ext>
              </a:extLst>
            </p:cNvPr>
            <p:cNvSpPr txBox="1"/>
            <p:nvPr/>
          </p:nvSpPr>
          <p:spPr>
            <a:xfrm>
              <a:off x="4788947" y="4315905"/>
              <a:ext cx="300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latin typeface="Century Gothic" panose="020B0502020202020204" pitchFamily="34" charset="0"/>
                </a:rPr>
                <a:t>0</a:t>
              </a:r>
              <a:endParaRPr lang="es-CO" sz="16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2" name="CuadroTexto 51">
            <a:extLst>
              <a:ext uri="{FF2B5EF4-FFF2-40B4-BE49-F238E27FC236}">
                <a16:creationId xmlns:a16="http://schemas.microsoft.com/office/drawing/2014/main" id="{C5BA505F-2BA4-F93A-C9C2-3521ED582449}"/>
              </a:ext>
            </a:extLst>
          </p:cNvPr>
          <p:cNvSpPr txBox="1"/>
          <p:nvPr/>
        </p:nvSpPr>
        <p:spPr>
          <a:xfrm>
            <a:off x="4725144" y="71500"/>
            <a:ext cx="205423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2800" dirty="0">
                <a:solidFill>
                  <a:srgbClr val="026460"/>
                </a:solidFill>
                <a:latin typeface="Parcely Free Italic" pitchFamily="2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Honestidad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2AC1BEE9-B72A-D4DC-9F61-FB0154F12714}"/>
              </a:ext>
            </a:extLst>
          </p:cNvPr>
          <p:cNvGrpSpPr/>
          <p:nvPr/>
        </p:nvGrpSpPr>
        <p:grpSpPr>
          <a:xfrm>
            <a:off x="452625" y="4522430"/>
            <a:ext cx="6216735" cy="1165694"/>
            <a:chOff x="346211" y="5772290"/>
            <a:chExt cx="6216735" cy="1410488"/>
          </a:xfrm>
        </p:grpSpPr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76A8715E-F9C0-8DEA-D05D-51D4DE595D90}"/>
                </a:ext>
              </a:extLst>
            </p:cNvPr>
            <p:cNvSpPr/>
            <p:nvPr/>
          </p:nvSpPr>
          <p:spPr>
            <a:xfrm>
              <a:off x="1916965" y="5776602"/>
              <a:ext cx="4586837" cy="1406174"/>
            </a:xfrm>
            <a:prstGeom prst="roundRect">
              <a:avLst>
                <a:gd name="adj" fmla="val 501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3906C19E-0B14-F10E-AFBC-979A5498A27B}"/>
                </a:ext>
              </a:extLst>
            </p:cNvPr>
            <p:cNvSpPr/>
            <p:nvPr/>
          </p:nvSpPr>
          <p:spPr>
            <a:xfrm flipH="1">
              <a:off x="4353446" y="5772290"/>
              <a:ext cx="1108365" cy="1410488"/>
            </a:xfrm>
            <a:prstGeom prst="roundRect">
              <a:avLst>
                <a:gd name="adj" fmla="val 5013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sp>
          <p:nvSpPr>
            <p:cNvPr id="58" name="Rectángulo: esquinas redondeadas 57">
              <a:extLst>
                <a:ext uri="{FF2B5EF4-FFF2-40B4-BE49-F238E27FC236}">
                  <a16:creationId xmlns:a16="http://schemas.microsoft.com/office/drawing/2014/main" id="{4988A7D4-BD5B-028F-9D62-237D603040D9}"/>
                </a:ext>
              </a:extLst>
            </p:cNvPr>
            <p:cNvSpPr/>
            <p:nvPr/>
          </p:nvSpPr>
          <p:spPr>
            <a:xfrm flipH="1">
              <a:off x="1952833" y="5772290"/>
              <a:ext cx="1219201" cy="1410488"/>
            </a:xfrm>
            <a:prstGeom prst="roundRect">
              <a:avLst>
                <a:gd name="adj" fmla="val 5013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BD01D3E1-9AC3-9F97-8A7A-91CF8A853878}"/>
                </a:ext>
              </a:extLst>
            </p:cNvPr>
            <p:cNvSpPr/>
            <p:nvPr/>
          </p:nvSpPr>
          <p:spPr>
            <a:xfrm>
              <a:off x="406478" y="6273802"/>
              <a:ext cx="1798385" cy="908975"/>
            </a:xfrm>
            <a:prstGeom prst="roundRect">
              <a:avLst>
                <a:gd name="adj" fmla="val 5013"/>
              </a:avLst>
            </a:prstGeom>
            <a:solidFill>
              <a:srgbClr val="0264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22E8F8CF-0994-ECFC-8FFC-069F89143E11}"/>
                </a:ext>
              </a:extLst>
            </p:cNvPr>
            <p:cNvSpPr txBox="1"/>
            <p:nvPr/>
          </p:nvSpPr>
          <p:spPr>
            <a:xfrm>
              <a:off x="346211" y="6768171"/>
              <a:ext cx="1907703" cy="372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</a:rPr>
                <a:t>Cumplimiento a tiempo</a:t>
              </a:r>
              <a:endParaRPr lang="es-CO" sz="1400" dirty="0">
                <a:solidFill>
                  <a:schemeClr val="bg1"/>
                </a:solidFill>
              </a:endParaRP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13CF772F-66A5-2066-4CE9-0D6539E8EE1D}"/>
                </a:ext>
              </a:extLst>
            </p:cNvPr>
            <p:cNvSpPr txBox="1"/>
            <p:nvPr/>
          </p:nvSpPr>
          <p:spPr>
            <a:xfrm>
              <a:off x="887717" y="6313630"/>
              <a:ext cx="981744" cy="372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</a:rPr>
                <a:t>Proyección</a:t>
              </a:r>
              <a:endParaRPr lang="es-CO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749D2417-D3A3-E96B-3A03-8B7DE3F793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4946" y="6739313"/>
              <a:ext cx="6048000" cy="121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0007A3DC-493A-FD9E-178C-CC8293184EB9}"/>
                </a:ext>
              </a:extLst>
            </p:cNvPr>
            <p:cNvSpPr txBox="1"/>
            <p:nvPr/>
          </p:nvSpPr>
          <p:spPr>
            <a:xfrm>
              <a:off x="2429764" y="6324698"/>
              <a:ext cx="433132" cy="409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600" b="1" dirty="0">
                  <a:latin typeface="Century Gothic" panose="020B0502020202020204" pitchFamily="34" charset="0"/>
                </a:rPr>
                <a:t>4</a:t>
              </a:r>
              <a:r>
                <a:rPr lang="es-MX" sz="1200" b="1" dirty="0">
                  <a:latin typeface="Century Gothic" panose="020B0502020202020204" pitchFamily="34" charset="0"/>
                </a:rPr>
                <a:t>%</a:t>
              </a:r>
              <a:endParaRPr lang="es-CO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0" name="CuadroTexto 59">
              <a:extLst>
                <a:ext uri="{FF2B5EF4-FFF2-40B4-BE49-F238E27FC236}">
                  <a16:creationId xmlns:a16="http://schemas.microsoft.com/office/drawing/2014/main" id="{9E9C2004-5B14-4FF8-F08E-76E8BA4548D2}"/>
                </a:ext>
              </a:extLst>
            </p:cNvPr>
            <p:cNvSpPr txBox="1"/>
            <p:nvPr/>
          </p:nvSpPr>
          <p:spPr>
            <a:xfrm>
              <a:off x="1967164" y="5836146"/>
              <a:ext cx="1209674" cy="42679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fontAlgn="b">
                <a:lnSpc>
                  <a:spcPts val="1500"/>
                </a:lnSpc>
              </a:pPr>
              <a:r>
                <a:rPr lang="es-CO" sz="1200" b="1" u="none" strike="noStrike" dirty="0">
                  <a:effectLst/>
                  <a:latin typeface="Myriad Pro" panose="020B0503030403020204" pitchFamily="34" charset="0"/>
                </a:rPr>
                <a:t>Primer</a:t>
              </a:r>
            </a:p>
            <a:p>
              <a:pPr algn="ctr" fontAlgn="b">
                <a:lnSpc>
                  <a:spcPts val="1500"/>
                </a:lnSpc>
              </a:pPr>
              <a:r>
                <a:rPr lang="es-CO" sz="1050" b="1" i="0" u="none" strike="noStrike" dirty="0">
                  <a:effectLst/>
                  <a:latin typeface="Myriad Pro" panose="020B0503030403020204" pitchFamily="34" charset="0"/>
                </a:rPr>
                <a:t>trimestre</a:t>
              </a:r>
            </a:p>
          </p:txBody>
        </p:sp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C7212012-F842-C5E1-1FAE-52770F282121}"/>
                </a:ext>
              </a:extLst>
            </p:cNvPr>
            <p:cNvSpPr txBox="1"/>
            <p:nvPr/>
          </p:nvSpPr>
          <p:spPr>
            <a:xfrm>
              <a:off x="3329462" y="5836146"/>
              <a:ext cx="841396" cy="42679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fontAlgn="b">
                <a:lnSpc>
                  <a:spcPts val="1500"/>
                </a:lnSpc>
              </a:pPr>
              <a:r>
                <a:rPr lang="es-CO" sz="1200" b="1" u="none" strike="noStrike" dirty="0">
                  <a:effectLst/>
                  <a:latin typeface="Myriad Pro" panose="020B0503030403020204" pitchFamily="34" charset="0"/>
                </a:rPr>
                <a:t>Segundo</a:t>
              </a:r>
            </a:p>
            <a:p>
              <a:pPr algn="ctr" fontAlgn="b">
                <a:lnSpc>
                  <a:spcPts val="1500"/>
                </a:lnSpc>
              </a:pPr>
              <a:r>
                <a:rPr lang="es-CO" sz="1050" b="1" i="0" u="none" strike="noStrike" dirty="0">
                  <a:effectLst/>
                  <a:latin typeface="Myriad Pro" panose="020B0503030403020204" pitchFamily="34" charset="0"/>
                </a:rPr>
                <a:t>trimestre</a:t>
              </a:r>
            </a:p>
          </p:txBody>
        </p:sp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30AF39DF-0676-A802-E408-312E7D20DE5D}"/>
                </a:ext>
              </a:extLst>
            </p:cNvPr>
            <p:cNvSpPr txBox="1"/>
            <p:nvPr/>
          </p:nvSpPr>
          <p:spPr>
            <a:xfrm>
              <a:off x="4495816" y="5836145"/>
              <a:ext cx="841396" cy="42679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fontAlgn="b">
                <a:lnSpc>
                  <a:spcPts val="1500"/>
                </a:lnSpc>
              </a:pPr>
              <a:r>
                <a:rPr lang="es-CO" sz="1200" b="1" u="none" strike="noStrike" dirty="0">
                  <a:effectLst/>
                  <a:latin typeface="Myriad Pro" panose="020B0503030403020204" pitchFamily="34" charset="0"/>
                </a:rPr>
                <a:t>Tercer</a:t>
              </a:r>
            </a:p>
            <a:p>
              <a:pPr algn="ctr" fontAlgn="b">
                <a:lnSpc>
                  <a:spcPts val="1500"/>
                </a:lnSpc>
              </a:pPr>
              <a:r>
                <a:rPr lang="es-CO" sz="1050" b="1" i="0" u="none" strike="noStrike" dirty="0">
                  <a:effectLst/>
                  <a:latin typeface="Myriad Pro" panose="020B0503030403020204" pitchFamily="34" charset="0"/>
                </a:rPr>
                <a:t>trimestre</a:t>
              </a:r>
            </a:p>
          </p:txBody>
        </p:sp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F79CD557-A774-7ECC-B496-39D91345CC9C}"/>
                </a:ext>
              </a:extLst>
            </p:cNvPr>
            <p:cNvSpPr txBox="1"/>
            <p:nvPr/>
          </p:nvSpPr>
          <p:spPr>
            <a:xfrm>
              <a:off x="5575936" y="5836143"/>
              <a:ext cx="841396" cy="42679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fontAlgn="b">
                <a:lnSpc>
                  <a:spcPts val="1500"/>
                </a:lnSpc>
              </a:pPr>
              <a:r>
                <a:rPr lang="es-CO" sz="1200" b="1" u="none" strike="noStrike" dirty="0">
                  <a:effectLst/>
                  <a:latin typeface="Myriad Pro" panose="020B0503030403020204" pitchFamily="34" charset="0"/>
                </a:rPr>
                <a:t>Cuarto</a:t>
              </a:r>
            </a:p>
            <a:p>
              <a:pPr algn="ctr" fontAlgn="b">
                <a:lnSpc>
                  <a:spcPts val="1500"/>
                </a:lnSpc>
              </a:pPr>
              <a:r>
                <a:rPr lang="es-CO" sz="1050" b="1" i="0" u="none" strike="noStrike" dirty="0">
                  <a:effectLst/>
                  <a:latin typeface="Myriad Pro" panose="020B0503030403020204" pitchFamily="34" charset="0"/>
                </a:rPr>
                <a:t>trimestre</a:t>
              </a:r>
            </a:p>
          </p:txBody>
        </p:sp>
        <p:cxnSp>
          <p:nvCxnSpPr>
            <p:cNvPr id="64" name="Conector recto 63">
              <a:extLst>
                <a:ext uri="{FF2B5EF4-FFF2-40B4-BE49-F238E27FC236}">
                  <a16:creationId xmlns:a16="http://schemas.microsoft.com/office/drawing/2014/main" id="{18621E45-60A8-07D8-2F30-5E4801C42B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4946" y="6250940"/>
              <a:ext cx="6048000" cy="121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8DCE163A-255D-3336-E511-7079B73328D6}"/>
                </a:ext>
              </a:extLst>
            </p:cNvPr>
            <p:cNvSpPr txBox="1"/>
            <p:nvPr/>
          </p:nvSpPr>
          <p:spPr>
            <a:xfrm>
              <a:off x="3455648" y="6324698"/>
              <a:ext cx="548548" cy="409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600" b="1" dirty="0">
                  <a:latin typeface="Century Gothic" panose="020B0502020202020204" pitchFamily="34" charset="0"/>
                </a:rPr>
                <a:t>39</a:t>
              </a:r>
              <a:r>
                <a:rPr lang="es-MX" sz="1200" b="1" dirty="0">
                  <a:latin typeface="Century Gothic" panose="020B0502020202020204" pitchFamily="34" charset="0"/>
                </a:rPr>
                <a:t>%</a:t>
              </a:r>
              <a:endParaRPr lang="es-CO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37FAD416-128E-B70E-7B1B-7823A3659179}"/>
                </a:ext>
              </a:extLst>
            </p:cNvPr>
            <p:cNvSpPr txBox="1"/>
            <p:nvPr/>
          </p:nvSpPr>
          <p:spPr>
            <a:xfrm>
              <a:off x="4583005" y="6324698"/>
              <a:ext cx="548548" cy="409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600" b="1" dirty="0">
                  <a:latin typeface="Century Gothic" panose="020B0502020202020204" pitchFamily="34" charset="0"/>
                </a:rPr>
                <a:t>10</a:t>
              </a:r>
              <a:r>
                <a:rPr lang="es-MX" sz="1200" b="1" dirty="0">
                  <a:latin typeface="Century Gothic" panose="020B0502020202020204" pitchFamily="34" charset="0"/>
                </a:rPr>
                <a:t>%</a:t>
              </a:r>
              <a:endParaRPr lang="es-CO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EAE688DB-A983-F639-15DD-D3CB9CEB18DA}"/>
                </a:ext>
              </a:extLst>
            </p:cNvPr>
            <p:cNvSpPr txBox="1"/>
            <p:nvPr/>
          </p:nvSpPr>
          <p:spPr>
            <a:xfrm>
              <a:off x="5641599" y="6324698"/>
              <a:ext cx="569387" cy="409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600" b="1" dirty="0">
                  <a:latin typeface="Century Gothic" panose="020B0502020202020204" pitchFamily="34" charset="0"/>
                </a:rPr>
                <a:t>47</a:t>
              </a:r>
              <a:r>
                <a:rPr lang="es-MX" sz="1200" b="1" dirty="0">
                  <a:latin typeface="Century Gothic" panose="020B0502020202020204" pitchFamily="34" charset="0"/>
                </a:rPr>
                <a:t>%</a:t>
              </a:r>
              <a:endParaRPr lang="es-CO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F8A1D473-BE99-7B0F-D5D4-D2115BFA4F52}"/>
                </a:ext>
              </a:extLst>
            </p:cNvPr>
            <p:cNvSpPr txBox="1"/>
            <p:nvPr/>
          </p:nvSpPr>
          <p:spPr>
            <a:xfrm>
              <a:off x="2343202" y="6750389"/>
              <a:ext cx="606256" cy="409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600" b="1" dirty="0">
                  <a:latin typeface="Century Gothic" panose="020B0502020202020204" pitchFamily="34" charset="0"/>
                </a:rPr>
                <a:t>3.5</a:t>
              </a:r>
              <a:r>
                <a:rPr lang="es-MX" sz="1200" b="1" dirty="0">
                  <a:latin typeface="Century Gothic" panose="020B0502020202020204" pitchFamily="34" charset="0"/>
                </a:rPr>
                <a:t>%</a:t>
              </a:r>
              <a:endParaRPr lang="es-CO" sz="16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02" name="Rectángulo: esquinas redondeadas 101">
            <a:extLst>
              <a:ext uri="{FF2B5EF4-FFF2-40B4-BE49-F238E27FC236}">
                <a16:creationId xmlns:a16="http://schemas.microsoft.com/office/drawing/2014/main" id="{BF16FF6F-2B19-5456-0733-502B80268BCB}"/>
              </a:ext>
            </a:extLst>
          </p:cNvPr>
          <p:cNvSpPr/>
          <p:nvPr/>
        </p:nvSpPr>
        <p:spPr>
          <a:xfrm>
            <a:off x="689945" y="6639187"/>
            <a:ext cx="1770760" cy="1353191"/>
          </a:xfrm>
          <a:prstGeom prst="roundRect">
            <a:avLst>
              <a:gd name="adj" fmla="val 5013"/>
            </a:avLst>
          </a:prstGeom>
          <a:solidFill>
            <a:srgbClr val="0264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A9699FE5-135E-A783-EF97-1F0DF3C2C365}"/>
              </a:ext>
            </a:extLst>
          </p:cNvPr>
          <p:cNvSpPr/>
          <p:nvPr/>
        </p:nvSpPr>
        <p:spPr>
          <a:xfrm>
            <a:off x="1357932" y="6363841"/>
            <a:ext cx="2161573" cy="285464"/>
          </a:xfrm>
          <a:prstGeom prst="roundRect">
            <a:avLst>
              <a:gd name="adj" fmla="val 501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A9945495-9CF0-BE9A-98A6-2F62A71A9C3C}"/>
              </a:ext>
            </a:extLst>
          </p:cNvPr>
          <p:cNvSpPr/>
          <p:nvPr/>
        </p:nvSpPr>
        <p:spPr>
          <a:xfrm>
            <a:off x="689944" y="6359132"/>
            <a:ext cx="1770760" cy="292040"/>
          </a:xfrm>
          <a:prstGeom prst="roundRect">
            <a:avLst>
              <a:gd name="adj" fmla="val 0"/>
            </a:avLst>
          </a:prstGeom>
          <a:solidFill>
            <a:srgbClr val="1777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88CBF6C-C04D-286F-64C7-D4E5CA9FBBA2}"/>
              </a:ext>
            </a:extLst>
          </p:cNvPr>
          <p:cNvSpPr txBox="1"/>
          <p:nvPr/>
        </p:nvSpPr>
        <p:spPr>
          <a:xfrm>
            <a:off x="1180415" y="6692893"/>
            <a:ext cx="652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COEST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2C14B1A1-5BC2-C30F-F7D4-275AA37E1DB1}"/>
              </a:ext>
            </a:extLst>
          </p:cNvPr>
          <p:cNvSpPr txBox="1"/>
          <p:nvPr/>
        </p:nvSpPr>
        <p:spPr>
          <a:xfrm>
            <a:off x="1184550" y="6948264"/>
            <a:ext cx="644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INGER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D5159809-40F5-AAFF-D0AE-9A641D68AC5C}"/>
              </a:ext>
            </a:extLst>
          </p:cNvPr>
          <p:cNvSpPr txBox="1"/>
          <p:nvPr/>
        </p:nvSpPr>
        <p:spPr>
          <a:xfrm>
            <a:off x="1178137" y="7252555"/>
            <a:ext cx="657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OFPLA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40A8A1A6-3C65-448B-5ECE-4E16AAE9760F}"/>
              </a:ext>
            </a:extLst>
          </p:cNvPr>
          <p:cNvSpPr txBox="1"/>
          <p:nvPr/>
        </p:nvSpPr>
        <p:spPr>
          <a:xfrm>
            <a:off x="1130998" y="6360044"/>
            <a:ext cx="885179" cy="279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Unidades</a:t>
            </a:r>
            <a:endParaRPr lang="es-CO" sz="1400" b="1" dirty="0">
              <a:solidFill>
                <a:schemeClr val="bg1"/>
              </a:solidFill>
            </a:endParaRPr>
          </a:p>
        </p:txBody>
      </p: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F887F5C9-D7E5-DF04-E015-0C32DB215A7B}"/>
              </a:ext>
            </a:extLst>
          </p:cNvPr>
          <p:cNvCxnSpPr>
            <a:cxnSpLocks/>
          </p:cNvCxnSpPr>
          <p:nvPr/>
        </p:nvCxnSpPr>
        <p:spPr>
          <a:xfrm>
            <a:off x="620688" y="6649829"/>
            <a:ext cx="29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231DE9FF-2369-E875-E3C8-7277B63FE658}"/>
              </a:ext>
            </a:extLst>
          </p:cNvPr>
          <p:cNvCxnSpPr>
            <a:cxnSpLocks/>
          </p:cNvCxnSpPr>
          <p:nvPr/>
        </p:nvCxnSpPr>
        <p:spPr>
          <a:xfrm>
            <a:off x="620688" y="6957517"/>
            <a:ext cx="29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9FA4A7BE-E4D2-09B4-9381-BD33E44B5B9A}"/>
              </a:ext>
            </a:extLst>
          </p:cNvPr>
          <p:cNvCxnSpPr>
            <a:cxnSpLocks/>
          </p:cNvCxnSpPr>
          <p:nvPr/>
        </p:nvCxnSpPr>
        <p:spPr>
          <a:xfrm>
            <a:off x="620688" y="7253998"/>
            <a:ext cx="29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uadroTexto 66">
            <a:extLst>
              <a:ext uri="{FF2B5EF4-FFF2-40B4-BE49-F238E27FC236}">
                <a16:creationId xmlns:a16="http://schemas.microsoft.com/office/drawing/2014/main" id="{02C7A32B-81E0-AA61-B89E-12DBA9BC6062}"/>
              </a:ext>
            </a:extLst>
          </p:cNvPr>
          <p:cNvSpPr txBox="1"/>
          <p:nvPr/>
        </p:nvSpPr>
        <p:spPr>
          <a:xfrm>
            <a:off x="2578323" y="6351593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>
                <a:latin typeface="Century Gothic" panose="020B0502020202020204" pitchFamily="34" charset="0"/>
              </a:rPr>
              <a:t>Tareas</a:t>
            </a:r>
            <a:endParaRPr lang="es-CO" sz="1400" b="1" dirty="0">
              <a:latin typeface="Century Gothic" panose="020B0502020202020204" pitchFamily="34" charset="0"/>
            </a:endParaRP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7C660FB1-D4F2-ED3A-0C6A-25AF6B254EE2}"/>
              </a:ext>
            </a:extLst>
          </p:cNvPr>
          <p:cNvSpPr txBox="1"/>
          <p:nvPr/>
        </p:nvSpPr>
        <p:spPr>
          <a:xfrm>
            <a:off x="2761065" y="669289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35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5C86B8FF-2008-1892-C617-C8128E639E0F}"/>
              </a:ext>
            </a:extLst>
          </p:cNvPr>
          <p:cNvSpPr txBox="1"/>
          <p:nvPr/>
        </p:nvSpPr>
        <p:spPr>
          <a:xfrm>
            <a:off x="2711372" y="6992791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567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29A4550A-8BB2-3A5C-8282-5410BCBB344D}"/>
              </a:ext>
            </a:extLst>
          </p:cNvPr>
          <p:cNvSpPr txBox="1"/>
          <p:nvPr/>
        </p:nvSpPr>
        <p:spPr>
          <a:xfrm>
            <a:off x="2761065" y="728334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79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sp>
        <p:nvSpPr>
          <p:cNvPr id="76" name="Rectángulo: esquinas redondeadas 75">
            <a:extLst>
              <a:ext uri="{FF2B5EF4-FFF2-40B4-BE49-F238E27FC236}">
                <a16:creationId xmlns:a16="http://schemas.microsoft.com/office/drawing/2014/main" id="{B3DFC21B-177D-7F4A-FD61-8895B0F24193}"/>
              </a:ext>
            </a:extLst>
          </p:cNvPr>
          <p:cNvSpPr/>
          <p:nvPr/>
        </p:nvSpPr>
        <p:spPr>
          <a:xfrm>
            <a:off x="4897980" y="6341857"/>
            <a:ext cx="1516017" cy="650430"/>
          </a:xfrm>
          <a:prstGeom prst="roundRect">
            <a:avLst>
              <a:gd name="adj" fmla="val 501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 dirty="0"/>
          </a:p>
        </p:txBody>
      </p:sp>
      <p:sp>
        <p:nvSpPr>
          <p:cNvPr id="78" name="Rectángulo: esquinas redondeadas 77">
            <a:extLst>
              <a:ext uri="{FF2B5EF4-FFF2-40B4-BE49-F238E27FC236}">
                <a16:creationId xmlns:a16="http://schemas.microsoft.com/office/drawing/2014/main" id="{15AE5F64-CC86-66F3-EDA8-2BD747CF7460}"/>
              </a:ext>
            </a:extLst>
          </p:cNvPr>
          <p:cNvSpPr/>
          <p:nvPr/>
        </p:nvSpPr>
        <p:spPr>
          <a:xfrm>
            <a:off x="4897980" y="6339677"/>
            <a:ext cx="1516017" cy="298186"/>
          </a:xfrm>
          <a:prstGeom prst="roundRect">
            <a:avLst>
              <a:gd name="adj" fmla="val 501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79" name="Rectángulo: esquinas redondeadas 78">
            <a:extLst>
              <a:ext uri="{FF2B5EF4-FFF2-40B4-BE49-F238E27FC236}">
                <a16:creationId xmlns:a16="http://schemas.microsoft.com/office/drawing/2014/main" id="{76A50856-BCC9-87E6-8E67-F8BAA52CCCFE}"/>
              </a:ext>
            </a:extLst>
          </p:cNvPr>
          <p:cNvSpPr/>
          <p:nvPr/>
        </p:nvSpPr>
        <p:spPr>
          <a:xfrm>
            <a:off x="3735143" y="6339727"/>
            <a:ext cx="1934762" cy="651063"/>
          </a:xfrm>
          <a:prstGeom prst="roundRect">
            <a:avLst>
              <a:gd name="adj" fmla="val 5013"/>
            </a:avLst>
          </a:prstGeom>
          <a:solidFill>
            <a:srgbClr val="0264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F6B588EF-29AF-9E2C-2955-AD9F148C4318}"/>
              </a:ext>
            </a:extLst>
          </p:cNvPr>
          <p:cNvSpPr txBox="1"/>
          <p:nvPr/>
        </p:nvSpPr>
        <p:spPr>
          <a:xfrm>
            <a:off x="3764063" y="6683017"/>
            <a:ext cx="1876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Objetivo estratégico 11</a:t>
            </a:r>
            <a:endParaRPr lang="es-CO" sz="1400" dirty="0">
              <a:solidFill>
                <a:schemeClr val="bg1"/>
              </a:solidFill>
            </a:endParaRPr>
          </a:p>
        </p:txBody>
      </p:sp>
      <p:cxnSp>
        <p:nvCxnSpPr>
          <p:cNvPr id="85" name="Conector recto 84">
            <a:extLst>
              <a:ext uri="{FF2B5EF4-FFF2-40B4-BE49-F238E27FC236}">
                <a16:creationId xmlns:a16="http://schemas.microsoft.com/office/drawing/2014/main" id="{F07A4EAB-0D1D-9B21-25CE-1AEDAD84CA55}"/>
              </a:ext>
            </a:extLst>
          </p:cNvPr>
          <p:cNvCxnSpPr>
            <a:cxnSpLocks/>
          </p:cNvCxnSpPr>
          <p:nvPr/>
        </p:nvCxnSpPr>
        <p:spPr>
          <a:xfrm>
            <a:off x="3680700" y="6640813"/>
            <a:ext cx="27565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uadroTexto 90">
            <a:extLst>
              <a:ext uri="{FF2B5EF4-FFF2-40B4-BE49-F238E27FC236}">
                <a16:creationId xmlns:a16="http://schemas.microsoft.com/office/drawing/2014/main" id="{A241479E-3B38-7D7C-FE38-72D072E12E77}"/>
              </a:ext>
            </a:extLst>
          </p:cNvPr>
          <p:cNvSpPr txBox="1"/>
          <p:nvPr/>
        </p:nvSpPr>
        <p:spPr>
          <a:xfrm>
            <a:off x="5655112" y="6341717"/>
            <a:ext cx="748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>
                <a:latin typeface="Century Gothic" panose="020B0502020202020204" pitchFamily="34" charset="0"/>
              </a:rPr>
              <a:t>Tareas</a:t>
            </a:r>
            <a:endParaRPr lang="es-CO" sz="1400" b="1" dirty="0">
              <a:latin typeface="Century Gothic" panose="020B0502020202020204" pitchFamily="34" charset="0"/>
            </a:endParaRP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9C23B6A3-83A1-9A53-CAFB-DB2B6330DEFE}"/>
              </a:ext>
            </a:extLst>
          </p:cNvPr>
          <p:cNvSpPr txBox="1"/>
          <p:nvPr/>
        </p:nvSpPr>
        <p:spPr>
          <a:xfrm>
            <a:off x="5788161" y="6683017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686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sp>
        <p:nvSpPr>
          <p:cNvPr id="104" name="Rectángulo: esquinas redondeadas 103">
            <a:extLst>
              <a:ext uri="{FF2B5EF4-FFF2-40B4-BE49-F238E27FC236}">
                <a16:creationId xmlns:a16="http://schemas.microsoft.com/office/drawing/2014/main" id="{0907AF7E-47E8-39E2-D732-6C4DE1808805}"/>
              </a:ext>
            </a:extLst>
          </p:cNvPr>
          <p:cNvSpPr/>
          <p:nvPr/>
        </p:nvSpPr>
        <p:spPr>
          <a:xfrm>
            <a:off x="3735855" y="6339743"/>
            <a:ext cx="1934050" cy="295964"/>
          </a:xfrm>
          <a:prstGeom prst="roundRect">
            <a:avLst>
              <a:gd name="adj" fmla="val 0"/>
            </a:avLst>
          </a:prstGeom>
          <a:solidFill>
            <a:srgbClr val="1777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44A34990-24DC-169D-26CF-AAB093F851CD}"/>
              </a:ext>
            </a:extLst>
          </p:cNvPr>
          <p:cNvSpPr txBox="1"/>
          <p:nvPr/>
        </p:nvSpPr>
        <p:spPr>
          <a:xfrm>
            <a:off x="4327714" y="6336196"/>
            <a:ext cx="749623" cy="254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Objetivo</a:t>
            </a:r>
            <a:endParaRPr lang="es-CO" sz="1400" b="1" dirty="0">
              <a:solidFill>
                <a:schemeClr val="bg1"/>
              </a:solidFill>
            </a:endParaRPr>
          </a:p>
        </p:txBody>
      </p:sp>
      <p:sp>
        <p:nvSpPr>
          <p:cNvPr id="21" name="Marcador de pie de página 5">
            <a:extLst>
              <a:ext uri="{FF2B5EF4-FFF2-40B4-BE49-F238E27FC236}">
                <a16:creationId xmlns:a16="http://schemas.microsoft.com/office/drawing/2014/main" id="{0A2A5DBB-A8CC-238E-5EA5-F75241CB8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5282" y="207444"/>
            <a:ext cx="2333718" cy="227112"/>
          </a:xfrm>
        </p:spPr>
        <p:txBody>
          <a:bodyPr/>
          <a:lstStyle/>
          <a:p>
            <a:pPr algn="l"/>
            <a:r>
              <a:rPr lang="es-ES" sz="950" b="1" dirty="0">
                <a:latin typeface="Myriad Pro Light" panose="020B0403030403020204"/>
              </a:rPr>
              <a:t>Plan Estratégico Institucional “2023-2026”</a:t>
            </a:r>
            <a:endParaRPr lang="es-CO" sz="950" b="1" dirty="0">
              <a:latin typeface="Myriad Pro Light" panose="020B0403030403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58BFB3-2FB7-60F0-9AAA-78665E7FC2E1}"/>
              </a:ext>
            </a:extLst>
          </p:cNvPr>
          <p:cNvSpPr txBox="1"/>
          <p:nvPr/>
        </p:nvSpPr>
        <p:spPr>
          <a:xfrm>
            <a:off x="3537012" y="5364088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>
                <a:latin typeface="Century Gothic" panose="020B0502020202020204" pitchFamily="34" charset="0"/>
              </a:rPr>
              <a:t>33.7%</a:t>
            </a:r>
            <a:endParaRPr lang="es-CO" sz="1600" b="1" dirty="0">
              <a:latin typeface="Century Gothic" panose="020B0502020202020204" pitchFamily="34" charset="0"/>
            </a:endParaRP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0ABDFAA0-9C9D-F2E4-CD30-72DB19A47AF6}"/>
              </a:ext>
            </a:extLst>
          </p:cNvPr>
          <p:cNvCxnSpPr>
            <a:cxnSpLocks/>
          </p:cNvCxnSpPr>
          <p:nvPr/>
        </p:nvCxnSpPr>
        <p:spPr>
          <a:xfrm>
            <a:off x="656692" y="7560332"/>
            <a:ext cx="29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B400582-F658-C5BF-1AC9-10913ECAE3F6}"/>
              </a:ext>
            </a:extLst>
          </p:cNvPr>
          <p:cNvSpPr txBox="1"/>
          <p:nvPr/>
        </p:nvSpPr>
        <p:spPr>
          <a:xfrm>
            <a:off x="1175976" y="7596336"/>
            <a:ext cx="62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DIPOL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1E318BC-28EA-DB74-33AF-97167215F02A}"/>
              </a:ext>
            </a:extLst>
          </p:cNvPr>
          <p:cNvSpPr txBox="1"/>
          <p:nvPr/>
        </p:nvSpPr>
        <p:spPr>
          <a:xfrm>
            <a:off x="2743676" y="762712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05</a:t>
            </a:r>
            <a:endParaRPr lang="es-CO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43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DE66CD6-CB9E-7081-F38A-B304E3619546}"/>
              </a:ext>
            </a:extLst>
          </p:cNvPr>
          <p:cNvSpPr/>
          <p:nvPr/>
        </p:nvSpPr>
        <p:spPr>
          <a:xfrm>
            <a:off x="516487" y="188703"/>
            <a:ext cx="580873" cy="26035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Marcador de número de diapositiva 6">
            <a:extLst>
              <a:ext uri="{FF2B5EF4-FFF2-40B4-BE49-F238E27FC236}">
                <a16:creationId xmlns:a16="http://schemas.microsoft.com/office/drawing/2014/main" id="{18057BB5-462A-51FA-F292-1A55D837D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32" y="205322"/>
            <a:ext cx="908720" cy="227112"/>
          </a:xfrm>
        </p:spPr>
        <p:txBody>
          <a:bodyPr/>
          <a:lstStyle/>
          <a:p>
            <a:fld id="{A9DA5236-2375-43B1-B04E-1D9AE0B005FB}" type="slidenum">
              <a:rPr lang="es-CO" sz="1200" smtClean="0">
                <a:solidFill>
                  <a:schemeClr val="bg1"/>
                </a:solidFill>
              </a:rPr>
              <a:t>21</a:t>
            </a:fld>
            <a:endParaRPr lang="es-CO" sz="1200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5">
            <a:extLst>
              <a:ext uri="{FF2B5EF4-FFF2-40B4-BE49-F238E27FC236}">
                <a16:creationId xmlns:a16="http://schemas.microsoft.com/office/drawing/2014/main" id="{23C6645D-13C9-049A-39A8-E3F3D9A15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5282" y="207444"/>
            <a:ext cx="2333718" cy="227112"/>
          </a:xfrm>
        </p:spPr>
        <p:txBody>
          <a:bodyPr/>
          <a:lstStyle/>
          <a:p>
            <a:pPr algn="l"/>
            <a:r>
              <a:rPr lang="es-ES" sz="950" b="1" dirty="0">
                <a:latin typeface="Myriad Pro Light" panose="020B0403030403020204"/>
              </a:rPr>
              <a:t>Plan Estratégico Institucional “2023-2026”</a:t>
            </a:r>
            <a:endParaRPr lang="es-CO" sz="950" b="1" dirty="0">
              <a:latin typeface="Myriad Pro Light" panose="020B0403030403020204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724DC2B-0C94-EE90-B085-2CE7BCD67C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05"/>
          <a:stretch/>
        </p:blipFill>
        <p:spPr>
          <a:xfrm>
            <a:off x="294574" y="71500"/>
            <a:ext cx="468052" cy="4652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9984CA4-56A2-FD64-D369-415335B2D8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" t="27916" r="99289" b="28055"/>
          <a:stretch/>
        </p:blipFill>
        <p:spPr>
          <a:xfrm>
            <a:off x="224644" y="113450"/>
            <a:ext cx="41563" cy="386073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86BA47B-7248-2EAB-CAD3-6500BE8CCBC9}"/>
              </a:ext>
            </a:extLst>
          </p:cNvPr>
          <p:cNvCxnSpPr/>
          <p:nvPr/>
        </p:nvCxnSpPr>
        <p:spPr>
          <a:xfrm>
            <a:off x="224644" y="535012"/>
            <a:ext cx="6300000" cy="0"/>
          </a:xfrm>
          <a:prstGeom prst="line">
            <a:avLst/>
          </a:prstGeom>
          <a:ln w="9525">
            <a:solidFill>
              <a:srgbClr val="161E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0457DC1F-267F-AD10-DB49-D65D99F2919F}"/>
              </a:ext>
            </a:extLst>
          </p:cNvPr>
          <p:cNvSpPr txBox="1"/>
          <p:nvPr/>
        </p:nvSpPr>
        <p:spPr>
          <a:xfrm>
            <a:off x="226943" y="863588"/>
            <a:ext cx="64041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Verdana" panose="020B0604030504040204" pitchFamily="34" charset="0"/>
              </a:rPr>
              <a:t>Programa de Transparencia y Ética Pública</a:t>
            </a:r>
            <a:endParaRPr lang="es-419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D7872B9C-9BBC-07B8-57A4-13ACF5384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45671"/>
              </p:ext>
            </p:extLst>
          </p:nvPr>
        </p:nvGraphicFramePr>
        <p:xfrm>
          <a:off x="779385" y="1346408"/>
          <a:ext cx="5045744" cy="18214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7252">
                  <a:extLst>
                    <a:ext uri="{9D8B030D-6E8A-4147-A177-3AD203B41FA5}">
                      <a16:colId xmlns:a16="http://schemas.microsoft.com/office/drawing/2014/main" val="393776515"/>
                    </a:ext>
                  </a:extLst>
                </a:gridCol>
                <a:gridCol w="3651300">
                  <a:extLst>
                    <a:ext uri="{9D8B030D-6E8A-4147-A177-3AD203B41FA5}">
                      <a16:colId xmlns:a16="http://schemas.microsoft.com/office/drawing/2014/main" val="2719865837"/>
                    </a:ext>
                  </a:extLst>
                </a:gridCol>
                <a:gridCol w="777192">
                  <a:extLst>
                    <a:ext uri="{9D8B030D-6E8A-4147-A177-3AD203B41FA5}">
                      <a16:colId xmlns:a16="http://schemas.microsoft.com/office/drawing/2014/main" val="2785235005"/>
                    </a:ext>
                  </a:extLst>
                </a:gridCol>
              </a:tblGrid>
              <a:tr h="14714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s-MX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Unidad</a:t>
                      </a:r>
                      <a:endParaRPr lang="es-CO" sz="900" b="1" i="0" u="none" strike="noStrike" kern="1200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4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s-MX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Componente</a:t>
                      </a:r>
                      <a:endParaRPr lang="es-CO" sz="900" b="1" i="0" u="none" strike="noStrike" kern="1200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4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s-CO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Tareas</a:t>
                      </a: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4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892546"/>
                  </a:ext>
                </a:extLst>
              </a:tr>
              <a:tr h="1471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COEST</a:t>
                      </a: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4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  <a:latin typeface="Aptos Narrow" panose="020B0004020202020204" pitchFamily="34" charset="0"/>
                        </a:rPr>
                        <a:t> Programa de Transparencia y Ética Publica: Plan de Comunicación Interna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3589"/>
                  </a:ext>
                </a:extLst>
              </a:tr>
              <a:tr h="1471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INGER</a:t>
                      </a: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4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  <a:latin typeface="Aptos Narrow" panose="020B0004020202020204" pitchFamily="34" charset="0"/>
                        </a:rPr>
                        <a:t> Programa de Transparencia y Ética Publica: Mapa de riesgos de corrupción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95</a:t>
                      </a: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448754"/>
                  </a:ext>
                </a:extLst>
              </a:tr>
              <a:tr h="25918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INGER</a:t>
                      </a: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4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  <a:latin typeface="Aptos Narrow" panose="020B0004020202020204" pitchFamily="34" charset="0"/>
                        </a:rPr>
                        <a:t> Programa de Transparencia y Ética Publica: </a:t>
                      </a:r>
                      <a:r>
                        <a:rPr lang="es-ES" sz="900" u="none" strike="noStrike" dirty="0">
                          <a:effectLst/>
                          <a:latin typeface="Aptos Narrow" panose="020B0004020202020204" pitchFamily="34" charset="0"/>
                        </a:rPr>
                        <a:t>Mecanismos para mejorar la atención al ciudadano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977242"/>
                  </a:ext>
                </a:extLst>
              </a:tr>
              <a:tr h="1471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OFPLA</a:t>
                      </a: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4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  <a:latin typeface="Aptos Narrow" panose="020B0004020202020204" pitchFamily="34" charset="0"/>
                        </a:rPr>
                        <a:t> Programa de Transparencia y Ética Publica: </a:t>
                      </a:r>
                      <a:r>
                        <a:rPr lang="es-ES" sz="900" u="none" strike="noStrike" dirty="0">
                          <a:effectLst/>
                          <a:latin typeface="Aptos Narrow" panose="020B0004020202020204" pitchFamily="34" charset="0"/>
                        </a:rPr>
                        <a:t>Mecanismos para la transparencia y acceso a la información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679299"/>
                  </a:ext>
                </a:extLst>
              </a:tr>
              <a:tr h="1471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OFPLA</a:t>
                      </a: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4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  <a:latin typeface="Aptos Narrow" panose="020B0004020202020204" pitchFamily="34" charset="0"/>
                        </a:rPr>
                        <a:t> Programa de Transparencia y Ética Publica: Racionalización de tramites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6395"/>
                  </a:ext>
                </a:extLst>
              </a:tr>
              <a:tr h="1471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OFPLA</a:t>
                      </a: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4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  <a:latin typeface="Aptos Narrow" panose="020B0004020202020204" pitchFamily="34" charset="0"/>
                        </a:rPr>
                        <a:t> Programa de Transparencia y Ética Publica: Rendición de cuentas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356267"/>
                  </a:ext>
                </a:extLst>
              </a:tr>
              <a:tr h="1471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DIPOL</a:t>
                      </a: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4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MX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Programa de Transparencia y Ética Publica: Iniciativas adicionales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061246"/>
                  </a:ext>
                </a:extLst>
              </a:tr>
              <a:tr h="1471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Aptos Narrow" panose="020B0004020202020204" pitchFamily="34" charset="0"/>
                        </a:rPr>
                        <a:t>Total: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86</a:t>
                      </a: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763567"/>
                  </a:ext>
                </a:extLst>
              </a:tr>
            </a:tbl>
          </a:graphicData>
        </a:graphic>
      </p:graphicFrame>
      <p:sp>
        <p:nvSpPr>
          <p:cNvPr id="16" name="Rectángulo redondeado 19">
            <a:extLst>
              <a:ext uri="{FF2B5EF4-FFF2-40B4-BE49-F238E27FC236}">
                <a16:creationId xmlns:a16="http://schemas.microsoft.com/office/drawing/2014/main" id="{747EB9AC-CF2E-F03C-AF19-E5BC030A9C57}"/>
              </a:ext>
            </a:extLst>
          </p:cNvPr>
          <p:cNvSpPr/>
          <p:nvPr/>
        </p:nvSpPr>
        <p:spPr>
          <a:xfrm>
            <a:off x="226943" y="3441345"/>
            <a:ext cx="2454611" cy="374571"/>
          </a:xfrm>
          <a:prstGeom prst="roundRect">
            <a:avLst/>
          </a:prstGeom>
          <a:ln cmpd="thickThin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s-ES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Verdana" panose="020B0604030504040204" pitchFamily="34" charset="0"/>
              </a:rPr>
              <a:t>Conclusiones</a:t>
            </a:r>
            <a:endParaRPr lang="es-419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99D99FF-BEB1-9EC8-88E9-E89615F48205}"/>
              </a:ext>
            </a:extLst>
          </p:cNvPr>
          <p:cNvSpPr/>
          <p:nvPr/>
        </p:nvSpPr>
        <p:spPr>
          <a:xfrm>
            <a:off x="504310" y="4007549"/>
            <a:ext cx="5580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3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Como resultado del cierre del segundo trimestre de 2024 se logró el cumplimiento de 686</a:t>
            </a:r>
            <a:r>
              <a:rPr lang="es-ES" sz="13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" sz="13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tareas, generando un </a:t>
            </a:r>
            <a:r>
              <a:rPr lang="es-ES" sz="13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33.7% </a:t>
            </a:r>
            <a:r>
              <a:rPr lang="es-ES" sz="13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</a:t>
            </a:r>
            <a:r>
              <a:rPr lang="es-ES" sz="13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" sz="13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cumplimiento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C34506F-71EF-6015-BCD7-950A51C7CE36}"/>
              </a:ext>
            </a:extLst>
          </p:cNvPr>
          <p:cNvSpPr txBox="1"/>
          <p:nvPr/>
        </p:nvSpPr>
        <p:spPr>
          <a:xfrm>
            <a:off x="504310" y="4896036"/>
            <a:ext cx="5580000" cy="3339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3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Discriminando los lineamientos institucionales del mapa estratégico institucional para el segundo trimestre 2024 se tiene el siguiente resultado final de cumplimiento así:  </a:t>
            </a:r>
          </a:p>
          <a:p>
            <a:pPr algn="just"/>
            <a:endParaRPr lang="es-CO" sz="13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/>
            <a:endParaRPr lang="es-CO" sz="13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/>
            <a:r>
              <a:rPr lang="es-CO" sz="13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Humanismo: 17.6% </a:t>
            </a:r>
            <a:r>
              <a:rPr lang="es-CO" sz="13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alcanzado del </a:t>
            </a:r>
            <a:r>
              <a:rPr lang="es-CO" sz="13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24% </a:t>
            </a:r>
            <a:r>
              <a:rPr lang="es-CO" sz="13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programado.</a:t>
            </a:r>
          </a:p>
          <a:p>
            <a:pPr algn="just"/>
            <a:endParaRPr lang="es-CO" sz="13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/>
            <a:r>
              <a:rPr lang="es-CO" sz="13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Profesionalismo</a:t>
            </a:r>
            <a:r>
              <a:rPr lang="es-CO" sz="13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: </a:t>
            </a:r>
            <a:r>
              <a:rPr lang="es-CO" sz="13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22.5% </a:t>
            </a:r>
            <a:r>
              <a:rPr lang="es-CO" sz="13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alcanzado del </a:t>
            </a:r>
            <a:r>
              <a:rPr lang="es-CO" sz="13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31%</a:t>
            </a:r>
            <a:r>
              <a:rPr lang="es-CO" sz="13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programado.</a:t>
            </a:r>
          </a:p>
          <a:p>
            <a:pPr algn="just"/>
            <a:endParaRPr lang="es-CO" sz="13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/>
            <a:r>
              <a:rPr lang="es-CO" sz="13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Honestidad: 19% </a:t>
            </a:r>
            <a:r>
              <a:rPr lang="es-CO" sz="13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alcanzado del </a:t>
            </a:r>
            <a:r>
              <a:rPr lang="es-CO" sz="13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26%</a:t>
            </a:r>
            <a:r>
              <a:rPr lang="es-CO" sz="13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programado.</a:t>
            </a:r>
          </a:p>
          <a:p>
            <a:pPr algn="just"/>
            <a:endParaRPr lang="es-CO" sz="13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/>
            <a:r>
              <a:rPr lang="es-CO" sz="13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Innovación:  33.7%  </a:t>
            </a:r>
            <a:r>
              <a:rPr lang="es-CO" sz="13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alcanzado del </a:t>
            </a:r>
            <a:r>
              <a:rPr lang="es-CO" sz="13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39% </a:t>
            </a:r>
            <a:r>
              <a:rPr lang="es-CO" sz="13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programado. </a:t>
            </a:r>
          </a:p>
          <a:p>
            <a:pPr algn="just"/>
            <a:endParaRPr lang="es-CO" sz="13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/>
            <a:endParaRPr lang="es-CO" sz="13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/>
            <a:r>
              <a:rPr lang="es-CO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Promedio General:  23.2%  alcanzado del 30% programado. </a:t>
            </a:r>
          </a:p>
          <a:p>
            <a:pPr algn="just"/>
            <a:endParaRPr lang="es-CO" sz="13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519E122C-2E55-EB68-F725-99B5A850149F}"/>
              </a:ext>
            </a:extLst>
          </p:cNvPr>
          <p:cNvGrpSpPr/>
          <p:nvPr/>
        </p:nvGrpSpPr>
        <p:grpSpPr>
          <a:xfrm>
            <a:off x="390793" y="4085662"/>
            <a:ext cx="162302" cy="162302"/>
            <a:chOff x="468920" y="1553637"/>
            <a:chExt cx="216024" cy="216024"/>
          </a:xfrm>
        </p:grpSpPr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BA2B3F33-6A3D-5313-5AC0-311A2D8E64F5}"/>
                </a:ext>
              </a:extLst>
            </p:cNvPr>
            <p:cNvSpPr/>
            <p:nvPr/>
          </p:nvSpPr>
          <p:spPr>
            <a:xfrm>
              <a:off x="468920" y="1553637"/>
              <a:ext cx="216024" cy="216024"/>
            </a:xfrm>
            <a:prstGeom prst="ellipse">
              <a:avLst/>
            </a:prstGeom>
            <a:solidFill>
              <a:srgbClr val="161E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DB46950B-1B6B-E940-08FA-35F17948447A}"/>
                </a:ext>
              </a:extLst>
            </p:cNvPr>
            <p:cNvSpPr/>
            <p:nvPr/>
          </p:nvSpPr>
          <p:spPr>
            <a:xfrm>
              <a:off x="511585" y="1596302"/>
              <a:ext cx="130694" cy="13069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FFA3FD89-5383-3014-F3FA-484FFF3D7659}"/>
              </a:ext>
            </a:extLst>
          </p:cNvPr>
          <p:cNvGrpSpPr/>
          <p:nvPr/>
        </p:nvGrpSpPr>
        <p:grpSpPr>
          <a:xfrm>
            <a:off x="368660" y="4960536"/>
            <a:ext cx="162302" cy="162302"/>
            <a:chOff x="468920" y="1553637"/>
            <a:chExt cx="216024" cy="216024"/>
          </a:xfrm>
        </p:grpSpPr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819C5EC2-FDE9-018A-FF19-B73F44E489E6}"/>
                </a:ext>
              </a:extLst>
            </p:cNvPr>
            <p:cNvSpPr/>
            <p:nvPr/>
          </p:nvSpPr>
          <p:spPr>
            <a:xfrm>
              <a:off x="468920" y="1553637"/>
              <a:ext cx="216024" cy="216024"/>
            </a:xfrm>
            <a:prstGeom prst="ellipse">
              <a:avLst/>
            </a:prstGeom>
            <a:solidFill>
              <a:srgbClr val="161E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14EFD1F6-5BF6-1F6A-587F-B35FE4266C0B}"/>
                </a:ext>
              </a:extLst>
            </p:cNvPr>
            <p:cNvSpPr/>
            <p:nvPr/>
          </p:nvSpPr>
          <p:spPr>
            <a:xfrm>
              <a:off x="511585" y="1596302"/>
              <a:ext cx="130694" cy="13069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7B86C186-6561-7156-717F-90790F862611}"/>
              </a:ext>
            </a:extLst>
          </p:cNvPr>
          <p:cNvCxnSpPr>
            <a:cxnSpLocks/>
          </p:cNvCxnSpPr>
          <p:nvPr/>
        </p:nvCxnSpPr>
        <p:spPr>
          <a:xfrm>
            <a:off x="332656" y="3765381"/>
            <a:ext cx="1450433" cy="0"/>
          </a:xfrm>
          <a:prstGeom prst="line">
            <a:avLst/>
          </a:prstGeom>
          <a:ln w="9525">
            <a:solidFill>
              <a:srgbClr val="161E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872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74B1FBA-CBB1-4547-8FC8-098AE0AE37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67"/>
          <a:stretch/>
        </p:blipFill>
        <p:spPr>
          <a:xfrm>
            <a:off x="2042845" y="2423129"/>
            <a:ext cx="2772308" cy="268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1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14C952E-7284-98D8-C975-05E0524DA786}"/>
              </a:ext>
            </a:extLst>
          </p:cNvPr>
          <p:cNvSpPr/>
          <p:nvPr/>
        </p:nvSpPr>
        <p:spPr>
          <a:xfrm>
            <a:off x="-4902" y="1093913"/>
            <a:ext cx="6862902" cy="4988830"/>
          </a:xfrm>
          <a:prstGeom prst="rect">
            <a:avLst/>
          </a:prstGeom>
          <a:solidFill>
            <a:srgbClr val="0264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18CB7F-196C-3CBC-C4CF-0B08478754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8" r="7876" b="8111"/>
          <a:stretch/>
        </p:blipFill>
        <p:spPr>
          <a:xfrm>
            <a:off x="-4902" y="1381945"/>
            <a:ext cx="6856649" cy="433558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22994E8-D994-11E1-5DFB-6095CA663CC8}"/>
              </a:ext>
            </a:extLst>
          </p:cNvPr>
          <p:cNvSpPr txBox="1"/>
          <p:nvPr/>
        </p:nvSpPr>
        <p:spPr>
          <a:xfrm>
            <a:off x="152636" y="6696236"/>
            <a:ext cx="6921388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sz="9600" dirty="0">
                <a:solidFill>
                  <a:srgbClr val="026460"/>
                </a:solidFill>
                <a:latin typeface="Parcely Free Italic" pitchFamily="2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Humanismo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5088B9A-E207-3E43-0241-AE34706FF738}"/>
              </a:ext>
            </a:extLst>
          </p:cNvPr>
          <p:cNvSpPr txBox="1"/>
          <p:nvPr/>
        </p:nvSpPr>
        <p:spPr>
          <a:xfrm>
            <a:off x="205458" y="268433"/>
            <a:ext cx="64470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rgbClr val="026460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Lineamiento Institucional</a:t>
            </a:r>
          </a:p>
        </p:txBody>
      </p:sp>
    </p:spTree>
    <p:extLst>
      <p:ext uri="{BB962C8B-B14F-4D97-AF65-F5344CB8AC3E}">
        <p14:creationId xmlns:p14="http://schemas.microsoft.com/office/powerpoint/2010/main" val="2175925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7961E16F-A4C0-2F6D-5B9B-572F121CE6BC}"/>
              </a:ext>
            </a:extLst>
          </p:cNvPr>
          <p:cNvSpPr/>
          <p:nvPr/>
        </p:nvSpPr>
        <p:spPr>
          <a:xfrm>
            <a:off x="1358260" y="6135708"/>
            <a:ext cx="2152893" cy="2130883"/>
          </a:xfrm>
          <a:prstGeom prst="roundRect">
            <a:avLst>
              <a:gd name="adj" fmla="val 501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355D6A2-4A9E-4F98-A7CF-B1307CD04262}"/>
              </a:ext>
            </a:extLst>
          </p:cNvPr>
          <p:cNvSpPr/>
          <p:nvPr/>
        </p:nvSpPr>
        <p:spPr>
          <a:xfrm>
            <a:off x="516487" y="188703"/>
            <a:ext cx="580873" cy="26035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2A7071-2BCB-4A6B-BD51-5C1450732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32" y="205322"/>
            <a:ext cx="908720" cy="227112"/>
          </a:xfrm>
        </p:spPr>
        <p:txBody>
          <a:bodyPr/>
          <a:lstStyle/>
          <a:p>
            <a:fld id="{A9DA5236-2375-43B1-B04E-1D9AE0B005FB}" type="slidenum">
              <a:rPr lang="es-CO" sz="1200" smtClean="0">
                <a:solidFill>
                  <a:schemeClr val="bg1"/>
                </a:solidFill>
              </a:rPr>
              <a:t>4</a:t>
            </a:fld>
            <a:endParaRPr lang="es-CO" sz="1200" dirty="0">
              <a:solidFill>
                <a:schemeClr val="bg1"/>
              </a:solidFill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F8071D20-3592-444D-A802-66C98E460993}"/>
              </a:ext>
            </a:extLst>
          </p:cNvPr>
          <p:cNvCxnSpPr/>
          <p:nvPr/>
        </p:nvCxnSpPr>
        <p:spPr>
          <a:xfrm>
            <a:off x="224644" y="535012"/>
            <a:ext cx="6300000" cy="0"/>
          </a:xfrm>
          <a:prstGeom prst="line">
            <a:avLst/>
          </a:prstGeom>
          <a:ln w="9525">
            <a:solidFill>
              <a:srgbClr val="161E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430D834A-9E03-567D-67A0-EE66F840DD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05"/>
          <a:stretch/>
        </p:blipFill>
        <p:spPr>
          <a:xfrm>
            <a:off x="294574" y="71500"/>
            <a:ext cx="468052" cy="46520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E7CF224-76B4-7AD1-CC13-2DC6346913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" t="27916" r="99289" b="28055"/>
          <a:stretch/>
        </p:blipFill>
        <p:spPr>
          <a:xfrm>
            <a:off x="224644" y="113450"/>
            <a:ext cx="41563" cy="386073"/>
          </a:xfrm>
          <a:prstGeom prst="rect">
            <a:avLst/>
          </a:prstGeom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id="{D177118F-003B-3AAA-50C9-D1CF1B051C28}"/>
              </a:ext>
            </a:extLst>
          </p:cNvPr>
          <p:cNvGrpSpPr/>
          <p:nvPr/>
        </p:nvGrpSpPr>
        <p:grpSpPr>
          <a:xfrm>
            <a:off x="875640" y="1772877"/>
            <a:ext cx="4922649" cy="2228378"/>
            <a:chOff x="835650" y="2111657"/>
            <a:chExt cx="4922649" cy="3262569"/>
          </a:xfrm>
        </p:grpSpPr>
        <p:sp>
          <p:nvSpPr>
            <p:cNvPr id="45" name="Rectángulo: esquinas redondeadas 44">
              <a:extLst>
                <a:ext uri="{FF2B5EF4-FFF2-40B4-BE49-F238E27FC236}">
                  <a16:creationId xmlns:a16="http://schemas.microsoft.com/office/drawing/2014/main" id="{EBA22BF5-A0FF-64E8-837C-16D8FF4EA7B4}"/>
                </a:ext>
              </a:extLst>
            </p:cNvPr>
            <p:cNvSpPr/>
            <p:nvPr/>
          </p:nvSpPr>
          <p:spPr>
            <a:xfrm>
              <a:off x="2727865" y="2115425"/>
              <a:ext cx="2974277" cy="3213793"/>
            </a:xfrm>
            <a:prstGeom prst="roundRect">
              <a:avLst>
                <a:gd name="adj" fmla="val 501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F03BA0AD-02F8-DC9E-B267-520115957D94}"/>
                </a:ext>
              </a:extLst>
            </p:cNvPr>
            <p:cNvSpPr/>
            <p:nvPr/>
          </p:nvSpPr>
          <p:spPr>
            <a:xfrm>
              <a:off x="2727865" y="3192379"/>
              <a:ext cx="2974277" cy="1620094"/>
            </a:xfrm>
            <a:prstGeom prst="roundRect">
              <a:avLst>
                <a:gd name="adj" fmla="val 5013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sp>
          <p:nvSpPr>
            <p:cNvPr id="33" name="Rectángulo: esquinas redondeadas 32">
              <a:extLst>
                <a:ext uri="{FF2B5EF4-FFF2-40B4-BE49-F238E27FC236}">
                  <a16:creationId xmlns:a16="http://schemas.microsoft.com/office/drawing/2014/main" id="{5914C232-2A70-FECD-08CA-FD22C8E83664}"/>
                </a:ext>
              </a:extLst>
            </p:cNvPr>
            <p:cNvSpPr/>
            <p:nvPr/>
          </p:nvSpPr>
          <p:spPr>
            <a:xfrm>
              <a:off x="1025352" y="2111657"/>
              <a:ext cx="3102394" cy="3213793"/>
            </a:xfrm>
            <a:prstGeom prst="roundRect">
              <a:avLst>
                <a:gd name="adj" fmla="val 5013"/>
              </a:avLst>
            </a:prstGeom>
            <a:solidFill>
              <a:srgbClr val="0264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5D8FD61-AC68-DB59-F1E1-025EE8DB37A2}"/>
                </a:ext>
              </a:extLst>
            </p:cNvPr>
            <p:cNvSpPr txBox="1"/>
            <p:nvPr/>
          </p:nvSpPr>
          <p:spPr>
            <a:xfrm>
              <a:off x="1391801" y="2719814"/>
              <a:ext cx="23694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</a:rPr>
                <a:t>Tareas programadas trimestre</a:t>
              </a:r>
              <a:endParaRPr lang="es-CO" sz="1400" dirty="0">
                <a:solidFill>
                  <a:schemeClr val="bg1"/>
                </a:solidFill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904D954D-352E-9A6A-A66E-DE81800A4ED8}"/>
                </a:ext>
              </a:extLst>
            </p:cNvPr>
            <p:cNvSpPr txBox="1"/>
            <p:nvPr/>
          </p:nvSpPr>
          <p:spPr>
            <a:xfrm>
              <a:off x="1757254" y="3268604"/>
              <a:ext cx="1638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</a:rPr>
                <a:t>Cumplidas a tiempo</a:t>
              </a:r>
              <a:endParaRPr lang="es-CO" sz="1400" dirty="0">
                <a:solidFill>
                  <a:schemeClr val="bg1"/>
                </a:solidFill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C90CC2D1-04D7-9D4D-2A17-EB7B187A8E0B}"/>
                </a:ext>
              </a:extLst>
            </p:cNvPr>
            <p:cNvSpPr txBox="1"/>
            <p:nvPr/>
          </p:nvSpPr>
          <p:spPr>
            <a:xfrm>
              <a:off x="1314088" y="3807644"/>
              <a:ext cx="25249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</a:rPr>
                <a:t>Cumplidas extemporáneamente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134914CC-46C6-0DD7-3C7C-3470A18B846A}"/>
                </a:ext>
              </a:extLst>
            </p:cNvPr>
            <p:cNvSpPr txBox="1"/>
            <p:nvPr/>
          </p:nvSpPr>
          <p:spPr>
            <a:xfrm>
              <a:off x="1988087" y="4356209"/>
              <a:ext cx="11769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</a:rPr>
                <a:t>No cumplidas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195A3F12-6E05-21F7-44A6-97DB93864442}"/>
                </a:ext>
              </a:extLst>
            </p:cNvPr>
            <p:cNvSpPr txBox="1"/>
            <p:nvPr/>
          </p:nvSpPr>
          <p:spPr>
            <a:xfrm>
              <a:off x="1430658" y="2180774"/>
              <a:ext cx="22917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</a:rPr>
                <a:t>Tareas planeadas para el año</a:t>
              </a:r>
              <a:endParaRPr lang="es-CO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927BDA6B-4CBA-2378-4E6D-930C1BC80DE5}"/>
                </a:ext>
              </a:extLst>
            </p:cNvPr>
            <p:cNvCxnSpPr>
              <a:cxnSpLocks/>
            </p:cNvCxnSpPr>
            <p:nvPr/>
          </p:nvCxnSpPr>
          <p:spPr>
            <a:xfrm>
              <a:off x="874831" y="2618214"/>
              <a:ext cx="488346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538509E2-3324-622C-9386-18CC911887A3}"/>
                </a:ext>
              </a:extLst>
            </p:cNvPr>
            <p:cNvSpPr txBox="1"/>
            <p:nvPr/>
          </p:nvSpPr>
          <p:spPr>
            <a:xfrm>
              <a:off x="1497391" y="4896036"/>
              <a:ext cx="22406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</a:rPr>
                <a:t>Porcentaje de cumplimiento</a:t>
              </a:r>
              <a:endParaRPr lang="es-CO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id="{CF488D35-0A55-9A5E-1A66-30691BB9FABE}"/>
                </a:ext>
              </a:extLst>
            </p:cNvPr>
            <p:cNvCxnSpPr>
              <a:cxnSpLocks/>
            </p:cNvCxnSpPr>
            <p:nvPr/>
          </p:nvCxnSpPr>
          <p:spPr>
            <a:xfrm>
              <a:off x="851913" y="3188610"/>
              <a:ext cx="488346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>
              <a:extLst>
                <a:ext uri="{FF2B5EF4-FFF2-40B4-BE49-F238E27FC236}">
                  <a16:creationId xmlns:a16="http://schemas.microsoft.com/office/drawing/2014/main" id="{5F1CBA2F-AA14-889F-8549-3ACA774A8DB2}"/>
                </a:ext>
              </a:extLst>
            </p:cNvPr>
            <p:cNvCxnSpPr>
              <a:cxnSpLocks/>
            </p:cNvCxnSpPr>
            <p:nvPr/>
          </p:nvCxnSpPr>
          <p:spPr>
            <a:xfrm>
              <a:off x="835650" y="3713846"/>
              <a:ext cx="488346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158BF2AE-1B4B-A489-05DC-88DCFD6745FF}"/>
                </a:ext>
              </a:extLst>
            </p:cNvPr>
            <p:cNvCxnSpPr>
              <a:cxnSpLocks/>
            </p:cNvCxnSpPr>
            <p:nvPr/>
          </p:nvCxnSpPr>
          <p:spPr>
            <a:xfrm>
              <a:off x="851913" y="4273434"/>
              <a:ext cx="488346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>
              <a:extLst>
                <a:ext uri="{FF2B5EF4-FFF2-40B4-BE49-F238E27FC236}">
                  <a16:creationId xmlns:a16="http://schemas.microsoft.com/office/drawing/2014/main" id="{755DE10C-11EA-0513-011C-1600FECA7C62}"/>
                </a:ext>
              </a:extLst>
            </p:cNvPr>
            <p:cNvCxnSpPr>
              <a:cxnSpLocks/>
            </p:cNvCxnSpPr>
            <p:nvPr/>
          </p:nvCxnSpPr>
          <p:spPr>
            <a:xfrm>
              <a:off x="851913" y="4812474"/>
              <a:ext cx="488346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E18625DB-0B26-8C0D-9EA6-23944BCE34BD}"/>
                </a:ext>
              </a:extLst>
            </p:cNvPr>
            <p:cNvSpPr txBox="1"/>
            <p:nvPr/>
          </p:nvSpPr>
          <p:spPr>
            <a:xfrm>
              <a:off x="4606205" y="2222448"/>
              <a:ext cx="5309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latin typeface="Century Gothic" panose="020B0502020202020204" pitchFamily="34" charset="0"/>
                </a:rPr>
                <a:t>311</a:t>
              </a:r>
              <a:endParaRPr lang="es-CO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770C197C-6D2B-152A-659E-7E16827C56D3}"/>
                </a:ext>
              </a:extLst>
            </p:cNvPr>
            <p:cNvSpPr txBox="1"/>
            <p:nvPr/>
          </p:nvSpPr>
          <p:spPr>
            <a:xfrm>
              <a:off x="4678340" y="2719814"/>
              <a:ext cx="415498" cy="495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latin typeface="Century Gothic" panose="020B0502020202020204" pitchFamily="34" charset="0"/>
                </a:rPr>
                <a:t>71</a:t>
              </a:r>
              <a:endParaRPr lang="es-CO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4CFFBAB5-25F3-6F3C-3544-1E1443F06993}"/>
                </a:ext>
              </a:extLst>
            </p:cNvPr>
            <p:cNvSpPr txBox="1"/>
            <p:nvPr/>
          </p:nvSpPr>
          <p:spPr>
            <a:xfrm>
              <a:off x="4567733" y="4878549"/>
              <a:ext cx="764953" cy="495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latin typeface="Century Gothic" panose="020B0502020202020204" pitchFamily="34" charset="0"/>
                </a:rPr>
                <a:t>17.6%</a:t>
              </a:r>
              <a:endParaRPr lang="es-CO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C988C072-6470-8B80-6873-A222BF573439}"/>
                </a:ext>
              </a:extLst>
            </p:cNvPr>
            <p:cNvSpPr txBox="1"/>
            <p:nvPr/>
          </p:nvSpPr>
          <p:spPr>
            <a:xfrm>
              <a:off x="4678340" y="3251100"/>
              <a:ext cx="415498" cy="495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latin typeface="Century Gothic" panose="020B0502020202020204" pitchFamily="34" charset="0"/>
                </a:rPr>
                <a:t>55</a:t>
              </a:r>
              <a:endParaRPr lang="es-CO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863A2807-23A8-233C-1583-341A1530F2BB}"/>
                </a:ext>
              </a:extLst>
            </p:cNvPr>
            <p:cNvSpPr txBox="1"/>
            <p:nvPr/>
          </p:nvSpPr>
          <p:spPr>
            <a:xfrm>
              <a:off x="4685154" y="3765834"/>
              <a:ext cx="415498" cy="495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latin typeface="Century Gothic" panose="020B0502020202020204" pitchFamily="34" charset="0"/>
                </a:rPr>
                <a:t>16</a:t>
              </a:r>
              <a:endParaRPr lang="es-CO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2C192FEE-E480-F9D4-F842-A7D6B46E0398}"/>
                </a:ext>
              </a:extLst>
            </p:cNvPr>
            <p:cNvSpPr txBox="1"/>
            <p:nvPr/>
          </p:nvSpPr>
          <p:spPr>
            <a:xfrm>
              <a:off x="4750475" y="4315906"/>
              <a:ext cx="300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latin typeface="Century Gothic" panose="020B0502020202020204" pitchFamily="34" charset="0"/>
                </a:rPr>
                <a:t>0</a:t>
              </a:r>
              <a:endParaRPr lang="es-CO" sz="16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2" name="CuadroTexto 51">
            <a:extLst>
              <a:ext uri="{FF2B5EF4-FFF2-40B4-BE49-F238E27FC236}">
                <a16:creationId xmlns:a16="http://schemas.microsoft.com/office/drawing/2014/main" id="{C5BA505F-2BA4-F93A-C9C2-3521ED582449}"/>
              </a:ext>
            </a:extLst>
          </p:cNvPr>
          <p:cNvSpPr txBox="1"/>
          <p:nvPr/>
        </p:nvSpPr>
        <p:spPr>
          <a:xfrm>
            <a:off x="5293502" y="97230"/>
            <a:ext cx="133985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sz="2000" dirty="0">
                <a:solidFill>
                  <a:srgbClr val="026460"/>
                </a:solidFill>
                <a:latin typeface="Parcely Free Italic" pitchFamily="2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Humanismo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2AC1BEE9-B72A-D4DC-9F61-FB0154F12714}"/>
              </a:ext>
            </a:extLst>
          </p:cNvPr>
          <p:cNvGrpSpPr/>
          <p:nvPr/>
        </p:nvGrpSpPr>
        <p:grpSpPr>
          <a:xfrm>
            <a:off x="260648" y="4450422"/>
            <a:ext cx="6216735" cy="1165694"/>
            <a:chOff x="346211" y="5772290"/>
            <a:chExt cx="6216735" cy="1410488"/>
          </a:xfrm>
        </p:grpSpPr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76A8715E-F9C0-8DEA-D05D-51D4DE595D90}"/>
                </a:ext>
              </a:extLst>
            </p:cNvPr>
            <p:cNvSpPr/>
            <p:nvPr/>
          </p:nvSpPr>
          <p:spPr>
            <a:xfrm>
              <a:off x="1916965" y="5776602"/>
              <a:ext cx="4586837" cy="1406174"/>
            </a:xfrm>
            <a:prstGeom prst="roundRect">
              <a:avLst>
                <a:gd name="adj" fmla="val 501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3906C19E-0B14-F10E-AFBC-979A5498A27B}"/>
                </a:ext>
              </a:extLst>
            </p:cNvPr>
            <p:cNvSpPr/>
            <p:nvPr/>
          </p:nvSpPr>
          <p:spPr>
            <a:xfrm flipH="1">
              <a:off x="4353446" y="5772290"/>
              <a:ext cx="1108365" cy="1410488"/>
            </a:xfrm>
            <a:prstGeom prst="roundRect">
              <a:avLst>
                <a:gd name="adj" fmla="val 5013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sp>
          <p:nvSpPr>
            <p:cNvPr id="58" name="Rectángulo: esquinas redondeadas 57">
              <a:extLst>
                <a:ext uri="{FF2B5EF4-FFF2-40B4-BE49-F238E27FC236}">
                  <a16:creationId xmlns:a16="http://schemas.microsoft.com/office/drawing/2014/main" id="{4988A7D4-BD5B-028F-9D62-237D603040D9}"/>
                </a:ext>
              </a:extLst>
            </p:cNvPr>
            <p:cNvSpPr/>
            <p:nvPr/>
          </p:nvSpPr>
          <p:spPr>
            <a:xfrm flipH="1">
              <a:off x="1952833" y="5772290"/>
              <a:ext cx="1219201" cy="1410488"/>
            </a:xfrm>
            <a:prstGeom prst="roundRect">
              <a:avLst>
                <a:gd name="adj" fmla="val 5013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BD01D3E1-9AC3-9F97-8A7A-91CF8A853878}"/>
                </a:ext>
              </a:extLst>
            </p:cNvPr>
            <p:cNvSpPr/>
            <p:nvPr/>
          </p:nvSpPr>
          <p:spPr>
            <a:xfrm>
              <a:off x="406478" y="6273802"/>
              <a:ext cx="1798385" cy="908975"/>
            </a:xfrm>
            <a:prstGeom prst="roundRect">
              <a:avLst>
                <a:gd name="adj" fmla="val 5013"/>
              </a:avLst>
            </a:prstGeom>
            <a:solidFill>
              <a:srgbClr val="0264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22E8F8CF-0994-ECFC-8FFC-069F89143E11}"/>
                </a:ext>
              </a:extLst>
            </p:cNvPr>
            <p:cNvSpPr txBox="1"/>
            <p:nvPr/>
          </p:nvSpPr>
          <p:spPr>
            <a:xfrm>
              <a:off x="346211" y="6768171"/>
              <a:ext cx="1907703" cy="372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</a:rPr>
                <a:t>Cumplimiento a tiempo</a:t>
              </a:r>
              <a:endParaRPr lang="es-CO" sz="1400" dirty="0">
                <a:solidFill>
                  <a:schemeClr val="bg1"/>
                </a:solidFill>
              </a:endParaRP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13CF772F-66A5-2066-4CE9-0D6539E8EE1D}"/>
                </a:ext>
              </a:extLst>
            </p:cNvPr>
            <p:cNvSpPr txBox="1"/>
            <p:nvPr/>
          </p:nvSpPr>
          <p:spPr>
            <a:xfrm>
              <a:off x="887717" y="6313630"/>
              <a:ext cx="981744" cy="372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</a:rPr>
                <a:t>Proyección</a:t>
              </a:r>
              <a:endParaRPr lang="es-CO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749D2417-D3A3-E96B-3A03-8B7DE3F793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4946" y="6739313"/>
              <a:ext cx="6048000" cy="121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0007A3DC-493A-FD9E-178C-CC8293184EB9}"/>
                </a:ext>
              </a:extLst>
            </p:cNvPr>
            <p:cNvSpPr txBox="1"/>
            <p:nvPr/>
          </p:nvSpPr>
          <p:spPr>
            <a:xfrm>
              <a:off x="2364196" y="6324698"/>
              <a:ext cx="569387" cy="409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latin typeface="Century Gothic" panose="020B0502020202020204" pitchFamily="34" charset="0"/>
                </a:rPr>
                <a:t>12</a:t>
              </a:r>
              <a:r>
                <a:rPr lang="es-MX" sz="1200" b="1" dirty="0">
                  <a:latin typeface="Century Gothic" panose="020B0502020202020204" pitchFamily="34" charset="0"/>
                </a:rPr>
                <a:t>%</a:t>
              </a:r>
              <a:endParaRPr lang="es-CO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0" name="CuadroTexto 59">
              <a:extLst>
                <a:ext uri="{FF2B5EF4-FFF2-40B4-BE49-F238E27FC236}">
                  <a16:creationId xmlns:a16="http://schemas.microsoft.com/office/drawing/2014/main" id="{9E9C2004-5B14-4FF8-F08E-76E8BA4548D2}"/>
                </a:ext>
              </a:extLst>
            </p:cNvPr>
            <p:cNvSpPr txBox="1"/>
            <p:nvPr/>
          </p:nvSpPr>
          <p:spPr>
            <a:xfrm>
              <a:off x="1967164" y="5836146"/>
              <a:ext cx="1209674" cy="42679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fontAlgn="b">
                <a:lnSpc>
                  <a:spcPts val="1500"/>
                </a:lnSpc>
              </a:pPr>
              <a:r>
                <a:rPr lang="es-CO" sz="1200" b="1" u="none" strike="noStrike" dirty="0">
                  <a:effectLst/>
                  <a:latin typeface="Myriad Pro" panose="020B0503030403020204" pitchFamily="34" charset="0"/>
                </a:rPr>
                <a:t>Primer</a:t>
              </a:r>
            </a:p>
            <a:p>
              <a:pPr algn="ctr" fontAlgn="b">
                <a:lnSpc>
                  <a:spcPts val="1500"/>
                </a:lnSpc>
              </a:pPr>
              <a:r>
                <a:rPr lang="es-CO" sz="1050" b="1" i="0" u="none" strike="noStrike" dirty="0">
                  <a:effectLst/>
                  <a:latin typeface="Myriad Pro" panose="020B0503030403020204" pitchFamily="34" charset="0"/>
                </a:rPr>
                <a:t>trimestre</a:t>
              </a:r>
            </a:p>
          </p:txBody>
        </p:sp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C7212012-F842-C5E1-1FAE-52770F282121}"/>
                </a:ext>
              </a:extLst>
            </p:cNvPr>
            <p:cNvSpPr txBox="1"/>
            <p:nvPr/>
          </p:nvSpPr>
          <p:spPr>
            <a:xfrm>
              <a:off x="3329462" y="5836146"/>
              <a:ext cx="841396" cy="42679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fontAlgn="b">
                <a:lnSpc>
                  <a:spcPts val="1500"/>
                </a:lnSpc>
              </a:pPr>
              <a:r>
                <a:rPr lang="es-CO" sz="1200" b="1" u="none" strike="noStrike" dirty="0">
                  <a:effectLst/>
                  <a:latin typeface="Myriad Pro" panose="020B0503030403020204" pitchFamily="34" charset="0"/>
                </a:rPr>
                <a:t>Segundo</a:t>
              </a:r>
            </a:p>
            <a:p>
              <a:pPr algn="ctr" fontAlgn="b">
                <a:lnSpc>
                  <a:spcPts val="1500"/>
                </a:lnSpc>
              </a:pPr>
              <a:r>
                <a:rPr lang="es-CO" sz="1050" b="1" i="0" u="none" strike="noStrike" dirty="0">
                  <a:effectLst/>
                  <a:latin typeface="Myriad Pro" panose="020B0503030403020204" pitchFamily="34" charset="0"/>
                </a:rPr>
                <a:t>trimestre</a:t>
              </a:r>
            </a:p>
          </p:txBody>
        </p:sp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30AF39DF-0676-A802-E408-312E7D20DE5D}"/>
                </a:ext>
              </a:extLst>
            </p:cNvPr>
            <p:cNvSpPr txBox="1"/>
            <p:nvPr/>
          </p:nvSpPr>
          <p:spPr>
            <a:xfrm>
              <a:off x="4495816" y="5836145"/>
              <a:ext cx="841396" cy="42679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fontAlgn="b">
                <a:lnSpc>
                  <a:spcPts val="1500"/>
                </a:lnSpc>
              </a:pPr>
              <a:r>
                <a:rPr lang="es-CO" sz="1200" b="1" u="none" strike="noStrike" dirty="0">
                  <a:effectLst/>
                  <a:latin typeface="Myriad Pro" panose="020B0503030403020204" pitchFamily="34" charset="0"/>
                </a:rPr>
                <a:t>Tercer</a:t>
              </a:r>
            </a:p>
            <a:p>
              <a:pPr algn="ctr" fontAlgn="b">
                <a:lnSpc>
                  <a:spcPts val="1500"/>
                </a:lnSpc>
              </a:pPr>
              <a:r>
                <a:rPr lang="es-CO" sz="1050" b="1" i="0" u="none" strike="noStrike" dirty="0">
                  <a:effectLst/>
                  <a:latin typeface="Myriad Pro" panose="020B0503030403020204" pitchFamily="34" charset="0"/>
                </a:rPr>
                <a:t>trimestre</a:t>
              </a:r>
            </a:p>
          </p:txBody>
        </p:sp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F79CD557-A774-7ECC-B496-39D91345CC9C}"/>
                </a:ext>
              </a:extLst>
            </p:cNvPr>
            <p:cNvSpPr txBox="1"/>
            <p:nvPr/>
          </p:nvSpPr>
          <p:spPr>
            <a:xfrm>
              <a:off x="5575936" y="5836143"/>
              <a:ext cx="841396" cy="42679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fontAlgn="b">
                <a:lnSpc>
                  <a:spcPts val="1500"/>
                </a:lnSpc>
              </a:pPr>
              <a:r>
                <a:rPr lang="es-CO" sz="1200" b="1" u="none" strike="noStrike" dirty="0">
                  <a:effectLst/>
                  <a:latin typeface="Myriad Pro" panose="020B0503030403020204" pitchFamily="34" charset="0"/>
                </a:rPr>
                <a:t>Cuarto</a:t>
              </a:r>
            </a:p>
            <a:p>
              <a:pPr algn="ctr" fontAlgn="b">
                <a:lnSpc>
                  <a:spcPts val="1500"/>
                </a:lnSpc>
              </a:pPr>
              <a:r>
                <a:rPr lang="es-CO" sz="1050" b="1" i="0" u="none" strike="noStrike" dirty="0">
                  <a:effectLst/>
                  <a:latin typeface="Myriad Pro" panose="020B0503030403020204" pitchFamily="34" charset="0"/>
                </a:rPr>
                <a:t>trimestre</a:t>
              </a:r>
            </a:p>
          </p:txBody>
        </p:sp>
        <p:cxnSp>
          <p:nvCxnSpPr>
            <p:cNvPr id="64" name="Conector recto 63">
              <a:extLst>
                <a:ext uri="{FF2B5EF4-FFF2-40B4-BE49-F238E27FC236}">
                  <a16:creationId xmlns:a16="http://schemas.microsoft.com/office/drawing/2014/main" id="{18621E45-60A8-07D8-2F30-5E4801C42B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4946" y="6250940"/>
              <a:ext cx="6048000" cy="121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8DCE163A-255D-3336-E511-7079B73328D6}"/>
                </a:ext>
              </a:extLst>
            </p:cNvPr>
            <p:cNvSpPr txBox="1"/>
            <p:nvPr/>
          </p:nvSpPr>
          <p:spPr>
            <a:xfrm>
              <a:off x="3455648" y="6324698"/>
              <a:ext cx="569387" cy="409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latin typeface="Century Gothic" panose="020B0502020202020204" pitchFamily="34" charset="0"/>
                </a:rPr>
                <a:t>24</a:t>
              </a:r>
              <a:r>
                <a:rPr lang="es-MX" sz="1200" b="1" dirty="0">
                  <a:latin typeface="Century Gothic" panose="020B0502020202020204" pitchFamily="34" charset="0"/>
                </a:rPr>
                <a:t>%</a:t>
              </a:r>
              <a:endParaRPr lang="es-CO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37FAD416-128E-B70E-7B1B-7823A3659179}"/>
                </a:ext>
              </a:extLst>
            </p:cNvPr>
            <p:cNvSpPr txBox="1"/>
            <p:nvPr/>
          </p:nvSpPr>
          <p:spPr>
            <a:xfrm>
              <a:off x="4583005" y="6324698"/>
              <a:ext cx="569387" cy="409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latin typeface="Century Gothic" panose="020B0502020202020204" pitchFamily="34" charset="0"/>
                </a:rPr>
                <a:t>19</a:t>
              </a:r>
              <a:r>
                <a:rPr lang="es-MX" sz="1200" b="1" dirty="0">
                  <a:latin typeface="Century Gothic" panose="020B0502020202020204" pitchFamily="34" charset="0"/>
                </a:rPr>
                <a:t>%</a:t>
              </a:r>
              <a:endParaRPr lang="es-CO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EAE688DB-A983-F639-15DD-D3CB9CEB18DA}"/>
                </a:ext>
              </a:extLst>
            </p:cNvPr>
            <p:cNvSpPr txBox="1"/>
            <p:nvPr/>
          </p:nvSpPr>
          <p:spPr>
            <a:xfrm>
              <a:off x="5641599" y="6324698"/>
              <a:ext cx="569387" cy="409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latin typeface="Century Gothic" panose="020B0502020202020204" pitchFamily="34" charset="0"/>
                </a:rPr>
                <a:t>45</a:t>
              </a:r>
              <a:r>
                <a:rPr lang="es-MX" sz="1200" b="1" dirty="0">
                  <a:latin typeface="Century Gothic" panose="020B0502020202020204" pitchFamily="34" charset="0"/>
                </a:rPr>
                <a:t>%</a:t>
              </a:r>
              <a:endParaRPr lang="es-CO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F8A1D473-BE99-7B0F-D5D4-D2115BFA4F52}"/>
                </a:ext>
              </a:extLst>
            </p:cNvPr>
            <p:cNvSpPr txBox="1"/>
            <p:nvPr/>
          </p:nvSpPr>
          <p:spPr>
            <a:xfrm>
              <a:off x="2357015" y="6750389"/>
              <a:ext cx="606256" cy="409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latin typeface="Century Gothic" panose="020B0502020202020204" pitchFamily="34" charset="0"/>
                </a:rPr>
                <a:t>9.6</a:t>
              </a:r>
              <a:r>
                <a:rPr lang="es-MX" sz="1200" b="1" dirty="0">
                  <a:latin typeface="Century Gothic" panose="020B0502020202020204" pitchFamily="34" charset="0"/>
                </a:rPr>
                <a:t>%</a:t>
              </a:r>
              <a:endParaRPr lang="es-CO" sz="16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02" name="Rectángulo: esquinas redondeadas 101">
            <a:extLst>
              <a:ext uri="{FF2B5EF4-FFF2-40B4-BE49-F238E27FC236}">
                <a16:creationId xmlns:a16="http://schemas.microsoft.com/office/drawing/2014/main" id="{BF16FF6F-2B19-5456-0733-502B80268BCB}"/>
              </a:ext>
            </a:extLst>
          </p:cNvPr>
          <p:cNvSpPr/>
          <p:nvPr/>
        </p:nvSpPr>
        <p:spPr>
          <a:xfrm>
            <a:off x="698309" y="6140059"/>
            <a:ext cx="1762723" cy="2132959"/>
          </a:xfrm>
          <a:prstGeom prst="roundRect">
            <a:avLst>
              <a:gd name="adj" fmla="val 5013"/>
            </a:avLst>
          </a:prstGeom>
          <a:solidFill>
            <a:srgbClr val="0264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A9699FE5-135E-A783-EF97-1F0DF3C2C365}"/>
              </a:ext>
            </a:extLst>
          </p:cNvPr>
          <p:cNvSpPr/>
          <p:nvPr/>
        </p:nvSpPr>
        <p:spPr>
          <a:xfrm>
            <a:off x="1358260" y="6147817"/>
            <a:ext cx="2161573" cy="285464"/>
          </a:xfrm>
          <a:prstGeom prst="roundRect">
            <a:avLst>
              <a:gd name="adj" fmla="val 501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A9945495-9CF0-BE9A-98A6-2F62A71A9C3C}"/>
              </a:ext>
            </a:extLst>
          </p:cNvPr>
          <p:cNvSpPr/>
          <p:nvPr/>
        </p:nvSpPr>
        <p:spPr>
          <a:xfrm>
            <a:off x="690272" y="6143108"/>
            <a:ext cx="1770760" cy="292040"/>
          </a:xfrm>
          <a:prstGeom prst="roundRect">
            <a:avLst>
              <a:gd name="adj" fmla="val 0"/>
            </a:avLst>
          </a:prstGeom>
          <a:solidFill>
            <a:srgbClr val="1777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88CBF6C-C04D-286F-64C7-D4E5CA9FBBA2}"/>
              </a:ext>
            </a:extLst>
          </p:cNvPr>
          <p:cNvSpPr txBox="1"/>
          <p:nvPr/>
        </p:nvSpPr>
        <p:spPr>
          <a:xfrm>
            <a:off x="1292744" y="6476869"/>
            <a:ext cx="428993" cy="23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DIBIE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2C14B1A1-5BC2-C30F-F7D4-275AA37E1DB1}"/>
              </a:ext>
            </a:extLst>
          </p:cNvPr>
          <p:cNvSpPr txBox="1"/>
          <p:nvPr/>
        </p:nvSpPr>
        <p:spPr>
          <a:xfrm>
            <a:off x="1191898" y="6786647"/>
            <a:ext cx="630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</a:rPr>
              <a:t>DITAH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D5159809-40F5-AAFF-D0AE-9A641D68AC5C}"/>
              </a:ext>
            </a:extLst>
          </p:cNvPr>
          <p:cNvSpPr txBox="1"/>
          <p:nvPr/>
        </p:nvSpPr>
        <p:spPr>
          <a:xfrm>
            <a:off x="1256010" y="7090921"/>
            <a:ext cx="502460" cy="23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DINCO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49E95A31-80C5-93E9-3ED2-E71AB70A31FE}"/>
              </a:ext>
            </a:extLst>
          </p:cNvPr>
          <p:cNvSpPr txBox="1"/>
          <p:nvPr/>
        </p:nvSpPr>
        <p:spPr>
          <a:xfrm>
            <a:off x="1184879" y="7400572"/>
            <a:ext cx="644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INGER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40A8A1A6-3C65-448B-5ECE-4E16AAE9760F}"/>
              </a:ext>
            </a:extLst>
          </p:cNvPr>
          <p:cNvSpPr txBox="1"/>
          <p:nvPr/>
        </p:nvSpPr>
        <p:spPr>
          <a:xfrm>
            <a:off x="1131326" y="6144020"/>
            <a:ext cx="885179" cy="279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Unidades</a:t>
            </a:r>
            <a:endParaRPr lang="es-CO" sz="1400" b="1" dirty="0">
              <a:solidFill>
                <a:schemeClr val="bg1"/>
              </a:solidFill>
            </a:endParaRPr>
          </a:p>
        </p:txBody>
      </p: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F887F5C9-D7E5-DF04-E015-0C32DB215A7B}"/>
              </a:ext>
            </a:extLst>
          </p:cNvPr>
          <p:cNvCxnSpPr>
            <a:cxnSpLocks/>
          </p:cNvCxnSpPr>
          <p:nvPr/>
        </p:nvCxnSpPr>
        <p:spPr>
          <a:xfrm>
            <a:off x="621016" y="6433805"/>
            <a:ext cx="29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adroTexto 55">
            <a:extLst>
              <a:ext uri="{FF2B5EF4-FFF2-40B4-BE49-F238E27FC236}">
                <a16:creationId xmlns:a16="http://schemas.microsoft.com/office/drawing/2014/main" id="{02970FFC-67B0-1C10-FA21-1E06F2C9AA18}"/>
              </a:ext>
            </a:extLst>
          </p:cNvPr>
          <p:cNvSpPr txBox="1"/>
          <p:nvPr/>
        </p:nvSpPr>
        <p:spPr>
          <a:xfrm>
            <a:off x="1297695" y="7705290"/>
            <a:ext cx="480973" cy="23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DISAN</a:t>
            </a:r>
            <a:endParaRPr lang="es-CO" sz="1400" dirty="0">
              <a:solidFill>
                <a:schemeClr val="bg1"/>
              </a:solidFill>
            </a:endParaRPr>
          </a:p>
        </p:txBody>
      </p: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231DE9FF-2369-E875-E3C8-7277B63FE658}"/>
              </a:ext>
            </a:extLst>
          </p:cNvPr>
          <p:cNvCxnSpPr>
            <a:cxnSpLocks/>
          </p:cNvCxnSpPr>
          <p:nvPr/>
        </p:nvCxnSpPr>
        <p:spPr>
          <a:xfrm>
            <a:off x="621016" y="6741493"/>
            <a:ext cx="29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9FA4A7BE-E4D2-09B4-9381-BD33E44B5B9A}"/>
              </a:ext>
            </a:extLst>
          </p:cNvPr>
          <p:cNvCxnSpPr>
            <a:cxnSpLocks/>
          </p:cNvCxnSpPr>
          <p:nvPr/>
        </p:nvCxnSpPr>
        <p:spPr>
          <a:xfrm>
            <a:off x="621016" y="7037974"/>
            <a:ext cx="29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47E34E6C-FD8F-C105-C06A-1BB21D8F8EFD}"/>
              </a:ext>
            </a:extLst>
          </p:cNvPr>
          <p:cNvCxnSpPr>
            <a:cxnSpLocks/>
          </p:cNvCxnSpPr>
          <p:nvPr/>
        </p:nvCxnSpPr>
        <p:spPr>
          <a:xfrm>
            <a:off x="621016" y="7353847"/>
            <a:ext cx="29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id="{138F6055-2305-3827-038E-E269541CB853}"/>
              </a:ext>
            </a:extLst>
          </p:cNvPr>
          <p:cNvCxnSpPr>
            <a:cxnSpLocks/>
          </p:cNvCxnSpPr>
          <p:nvPr/>
        </p:nvCxnSpPr>
        <p:spPr>
          <a:xfrm>
            <a:off x="621016" y="7658121"/>
            <a:ext cx="29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uadroTexto 66">
            <a:extLst>
              <a:ext uri="{FF2B5EF4-FFF2-40B4-BE49-F238E27FC236}">
                <a16:creationId xmlns:a16="http://schemas.microsoft.com/office/drawing/2014/main" id="{02C7A32B-81E0-AA61-B89E-12DBA9BC6062}"/>
              </a:ext>
            </a:extLst>
          </p:cNvPr>
          <p:cNvSpPr txBox="1"/>
          <p:nvPr/>
        </p:nvSpPr>
        <p:spPr>
          <a:xfrm>
            <a:off x="2578651" y="6135569"/>
            <a:ext cx="748923" cy="279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>
                <a:latin typeface="Century Gothic" panose="020B0502020202020204" pitchFamily="34" charset="0"/>
              </a:rPr>
              <a:t>Tareas</a:t>
            </a:r>
            <a:endParaRPr lang="es-CO" sz="1400" b="1" dirty="0">
              <a:latin typeface="Century Gothic" panose="020B0502020202020204" pitchFamily="34" charset="0"/>
            </a:endParaRP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7C660FB1-D4F2-ED3A-0C6A-25AF6B254EE2}"/>
              </a:ext>
            </a:extLst>
          </p:cNvPr>
          <p:cNvSpPr txBox="1"/>
          <p:nvPr/>
        </p:nvSpPr>
        <p:spPr>
          <a:xfrm>
            <a:off x="2761393" y="647686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19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9A4E14A8-05FA-826C-41E2-6D0C0C0BA318}"/>
              </a:ext>
            </a:extLst>
          </p:cNvPr>
          <p:cNvSpPr txBox="1"/>
          <p:nvPr/>
        </p:nvSpPr>
        <p:spPr>
          <a:xfrm>
            <a:off x="2761393" y="768155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11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5C86B8FF-2008-1892-C617-C8128E639E0F}"/>
              </a:ext>
            </a:extLst>
          </p:cNvPr>
          <p:cNvSpPr txBox="1"/>
          <p:nvPr/>
        </p:nvSpPr>
        <p:spPr>
          <a:xfrm>
            <a:off x="2761393" y="677676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21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29A4550A-8BB2-3A5C-8282-5410BCBB344D}"/>
              </a:ext>
            </a:extLst>
          </p:cNvPr>
          <p:cNvSpPr txBox="1"/>
          <p:nvPr/>
        </p:nvSpPr>
        <p:spPr>
          <a:xfrm>
            <a:off x="2811086" y="706732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3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73394ED3-5211-D285-34C9-68EA19836746}"/>
              </a:ext>
            </a:extLst>
          </p:cNvPr>
          <p:cNvSpPr txBox="1"/>
          <p:nvPr/>
        </p:nvSpPr>
        <p:spPr>
          <a:xfrm>
            <a:off x="2810284" y="7377822"/>
            <a:ext cx="285656" cy="279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1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EB8AD76D-00DD-2696-F6C2-85892ACFF80C}"/>
              </a:ext>
            </a:extLst>
          </p:cNvPr>
          <p:cNvCxnSpPr>
            <a:cxnSpLocks/>
          </p:cNvCxnSpPr>
          <p:nvPr/>
        </p:nvCxnSpPr>
        <p:spPr>
          <a:xfrm>
            <a:off x="621016" y="7943683"/>
            <a:ext cx="29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ángulo: esquinas redondeadas 75">
            <a:extLst>
              <a:ext uri="{FF2B5EF4-FFF2-40B4-BE49-F238E27FC236}">
                <a16:creationId xmlns:a16="http://schemas.microsoft.com/office/drawing/2014/main" id="{B3DFC21B-177D-7F4A-FD61-8895B0F24193}"/>
              </a:ext>
            </a:extLst>
          </p:cNvPr>
          <p:cNvSpPr/>
          <p:nvPr/>
        </p:nvSpPr>
        <p:spPr>
          <a:xfrm>
            <a:off x="4898308" y="6125832"/>
            <a:ext cx="1516017" cy="959907"/>
          </a:xfrm>
          <a:prstGeom prst="roundRect">
            <a:avLst>
              <a:gd name="adj" fmla="val 501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 dirty="0"/>
          </a:p>
        </p:txBody>
      </p:sp>
      <p:sp>
        <p:nvSpPr>
          <p:cNvPr id="78" name="Rectángulo: esquinas redondeadas 77">
            <a:extLst>
              <a:ext uri="{FF2B5EF4-FFF2-40B4-BE49-F238E27FC236}">
                <a16:creationId xmlns:a16="http://schemas.microsoft.com/office/drawing/2014/main" id="{15AE5F64-CC86-66F3-EDA8-2BD747CF7460}"/>
              </a:ext>
            </a:extLst>
          </p:cNvPr>
          <p:cNvSpPr/>
          <p:nvPr/>
        </p:nvSpPr>
        <p:spPr>
          <a:xfrm>
            <a:off x="4898308" y="6123653"/>
            <a:ext cx="1516017" cy="298186"/>
          </a:xfrm>
          <a:prstGeom prst="roundRect">
            <a:avLst>
              <a:gd name="adj" fmla="val 501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79" name="Rectángulo: esquinas redondeadas 78">
            <a:extLst>
              <a:ext uri="{FF2B5EF4-FFF2-40B4-BE49-F238E27FC236}">
                <a16:creationId xmlns:a16="http://schemas.microsoft.com/office/drawing/2014/main" id="{76A50856-BCC9-87E6-8E67-F8BAA52CCCFE}"/>
              </a:ext>
            </a:extLst>
          </p:cNvPr>
          <p:cNvSpPr/>
          <p:nvPr/>
        </p:nvSpPr>
        <p:spPr>
          <a:xfrm>
            <a:off x="3735471" y="6123705"/>
            <a:ext cx="1934762" cy="960842"/>
          </a:xfrm>
          <a:prstGeom prst="roundRect">
            <a:avLst>
              <a:gd name="adj" fmla="val 5013"/>
            </a:avLst>
          </a:prstGeom>
          <a:solidFill>
            <a:srgbClr val="0264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F6B588EF-29AF-9E2C-2955-AD9F148C4318}"/>
              </a:ext>
            </a:extLst>
          </p:cNvPr>
          <p:cNvSpPr txBox="1"/>
          <p:nvPr/>
        </p:nvSpPr>
        <p:spPr>
          <a:xfrm>
            <a:off x="3891238" y="6466993"/>
            <a:ext cx="1623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Objetivo estratégico 1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74458865-358D-EE32-C3C3-CC9339551806}"/>
              </a:ext>
            </a:extLst>
          </p:cNvPr>
          <p:cNvSpPr txBox="1"/>
          <p:nvPr/>
        </p:nvSpPr>
        <p:spPr>
          <a:xfrm>
            <a:off x="3891238" y="6776771"/>
            <a:ext cx="1623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Objetivo estratégico 2</a:t>
            </a:r>
            <a:endParaRPr lang="es-CO" sz="1400" dirty="0">
              <a:solidFill>
                <a:schemeClr val="bg1"/>
              </a:solidFill>
            </a:endParaRPr>
          </a:p>
        </p:txBody>
      </p:sp>
      <p:cxnSp>
        <p:nvCxnSpPr>
          <p:cNvPr id="85" name="Conector recto 84">
            <a:extLst>
              <a:ext uri="{FF2B5EF4-FFF2-40B4-BE49-F238E27FC236}">
                <a16:creationId xmlns:a16="http://schemas.microsoft.com/office/drawing/2014/main" id="{F07A4EAB-0D1D-9B21-25CE-1AEDAD84CA55}"/>
              </a:ext>
            </a:extLst>
          </p:cNvPr>
          <p:cNvCxnSpPr>
            <a:cxnSpLocks/>
          </p:cNvCxnSpPr>
          <p:nvPr/>
        </p:nvCxnSpPr>
        <p:spPr>
          <a:xfrm>
            <a:off x="3681028" y="6424789"/>
            <a:ext cx="27565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86">
            <a:extLst>
              <a:ext uri="{FF2B5EF4-FFF2-40B4-BE49-F238E27FC236}">
                <a16:creationId xmlns:a16="http://schemas.microsoft.com/office/drawing/2014/main" id="{53D1B3B3-E0B9-F48E-8641-13E2C46C71B0}"/>
              </a:ext>
            </a:extLst>
          </p:cNvPr>
          <p:cNvCxnSpPr>
            <a:cxnSpLocks/>
          </p:cNvCxnSpPr>
          <p:nvPr/>
        </p:nvCxnSpPr>
        <p:spPr>
          <a:xfrm>
            <a:off x="3681028" y="6746762"/>
            <a:ext cx="27565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uadroTexto 90">
            <a:extLst>
              <a:ext uri="{FF2B5EF4-FFF2-40B4-BE49-F238E27FC236}">
                <a16:creationId xmlns:a16="http://schemas.microsoft.com/office/drawing/2014/main" id="{A241479E-3B38-7D7C-FE38-72D072E12E77}"/>
              </a:ext>
            </a:extLst>
          </p:cNvPr>
          <p:cNvSpPr txBox="1"/>
          <p:nvPr/>
        </p:nvSpPr>
        <p:spPr>
          <a:xfrm>
            <a:off x="5689482" y="6125693"/>
            <a:ext cx="680839" cy="279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>
                <a:latin typeface="Century Gothic" panose="020B0502020202020204" pitchFamily="34" charset="0"/>
              </a:rPr>
              <a:t>Tareas</a:t>
            </a:r>
            <a:endParaRPr lang="es-CO" sz="1400" b="1" dirty="0">
              <a:latin typeface="Century Gothic" panose="020B0502020202020204" pitchFamily="34" charset="0"/>
            </a:endParaRP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9C23B6A3-83A1-9A53-CAFB-DB2B6330DEFE}"/>
              </a:ext>
            </a:extLst>
          </p:cNvPr>
          <p:cNvSpPr txBox="1"/>
          <p:nvPr/>
        </p:nvSpPr>
        <p:spPr>
          <a:xfrm>
            <a:off x="5838183" y="646699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65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id="{90862368-02D0-65C2-0809-816008F36249}"/>
              </a:ext>
            </a:extLst>
          </p:cNvPr>
          <p:cNvSpPr txBox="1"/>
          <p:nvPr/>
        </p:nvSpPr>
        <p:spPr>
          <a:xfrm>
            <a:off x="5887876" y="676689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6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sp>
        <p:nvSpPr>
          <p:cNvPr id="104" name="Rectángulo: esquinas redondeadas 103">
            <a:extLst>
              <a:ext uri="{FF2B5EF4-FFF2-40B4-BE49-F238E27FC236}">
                <a16:creationId xmlns:a16="http://schemas.microsoft.com/office/drawing/2014/main" id="{0907AF7E-47E8-39E2-D732-6C4DE1808805}"/>
              </a:ext>
            </a:extLst>
          </p:cNvPr>
          <p:cNvSpPr/>
          <p:nvPr/>
        </p:nvSpPr>
        <p:spPr>
          <a:xfrm>
            <a:off x="3736183" y="6123719"/>
            <a:ext cx="1934050" cy="295964"/>
          </a:xfrm>
          <a:prstGeom prst="roundRect">
            <a:avLst>
              <a:gd name="adj" fmla="val 0"/>
            </a:avLst>
          </a:prstGeom>
          <a:solidFill>
            <a:srgbClr val="1777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44A34990-24DC-169D-26CF-AAB093F851CD}"/>
              </a:ext>
            </a:extLst>
          </p:cNvPr>
          <p:cNvSpPr txBox="1"/>
          <p:nvPr/>
        </p:nvSpPr>
        <p:spPr>
          <a:xfrm>
            <a:off x="4328042" y="6120172"/>
            <a:ext cx="749623" cy="254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Objetivo</a:t>
            </a:r>
            <a:endParaRPr lang="es-CO" sz="1400" b="1" dirty="0">
              <a:solidFill>
                <a:schemeClr val="bg1"/>
              </a:solidFill>
            </a:endParaRPr>
          </a:p>
        </p:txBody>
      </p:sp>
      <p:sp>
        <p:nvSpPr>
          <p:cNvPr id="21" name="Marcador de pie de página 5">
            <a:extLst>
              <a:ext uri="{FF2B5EF4-FFF2-40B4-BE49-F238E27FC236}">
                <a16:creationId xmlns:a16="http://schemas.microsoft.com/office/drawing/2014/main" id="{322A3C9F-AB92-FAC8-124E-651073768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5282" y="207444"/>
            <a:ext cx="2333718" cy="227112"/>
          </a:xfrm>
        </p:spPr>
        <p:txBody>
          <a:bodyPr/>
          <a:lstStyle/>
          <a:p>
            <a:pPr algn="l"/>
            <a:r>
              <a:rPr lang="es-ES" sz="950" b="1" dirty="0">
                <a:latin typeface="Myriad Pro Light" panose="020B0403030403020204"/>
              </a:rPr>
              <a:t>Plan Estratégico Institucional “2023-2026”</a:t>
            </a:r>
            <a:endParaRPr lang="es-CO" sz="950" b="1" dirty="0">
              <a:latin typeface="Myriad Pro Light" panose="020B0403030403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A8CE39-9F53-1535-9F53-866D5367E20D}"/>
              </a:ext>
            </a:extLst>
          </p:cNvPr>
          <p:cNvSpPr txBox="1"/>
          <p:nvPr/>
        </p:nvSpPr>
        <p:spPr>
          <a:xfrm>
            <a:off x="3356561" y="5225987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>
                <a:latin typeface="Century Gothic" panose="020B0502020202020204" pitchFamily="34" charset="0"/>
              </a:rPr>
              <a:t>17.6</a:t>
            </a:r>
            <a:r>
              <a:rPr lang="es-MX" sz="1200" b="1" dirty="0">
                <a:latin typeface="Century Gothic" panose="020B0502020202020204" pitchFamily="34" charset="0"/>
              </a:rPr>
              <a:t>%</a:t>
            </a:r>
            <a:endParaRPr lang="es-CO" sz="1600" b="1" dirty="0">
              <a:latin typeface="Century Gothic" panose="020B0502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60EFB3D-14D0-011D-6D74-237A9B1040D5}"/>
              </a:ext>
            </a:extLst>
          </p:cNvPr>
          <p:cNvSpPr txBox="1"/>
          <p:nvPr/>
        </p:nvSpPr>
        <p:spPr>
          <a:xfrm>
            <a:off x="1225291" y="7977167"/>
            <a:ext cx="639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DIEPO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CC08613-799C-908A-4019-C396A6D3AB84}"/>
              </a:ext>
            </a:extLst>
          </p:cNvPr>
          <p:cNvSpPr txBox="1"/>
          <p:nvPr/>
        </p:nvSpPr>
        <p:spPr>
          <a:xfrm>
            <a:off x="2794617" y="793663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6</a:t>
            </a:r>
            <a:endParaRPr lang="es-CO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09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DE66CD6-CB9E-7081-F38A-B304E3619546}"/>
              </a:ext>
            </a:extLst>
          </p:cNvPr>
          <p:cNvSpPr/>
          <p:nvPr/>
        </p:nvSpPr>
        <p:spPr>
          <a:xfrm>
            <a:off x="516487" y="188703"/>
            <a:ext cx="580873" cy="26035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Marcador de número de diapositiva 6">
            <a:extLst>
              <a:ext uri="{FF2B5EF4-FFF2-40B4-BE49-F238E27FC236}">
                <a16:creationId xmlns:a16="http://schemas.microsoft.com/office/drawing/2014/main" id="{18057BB5-462A-51FA-F292-1A55D837D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32" y="205322"/>
            <a:ext cx="908720" cy="227112"/>
          </a:xfrm>
        </p:spPr>
        <p:txBody>
          <a:bodyPr/>
          <a:lstStyle/>
          <a:p>
            <a:fld id="{A9DA5236-2375-43B1-B04E-1D9AE0B005FB}" type="slidenum">
              <a:rPr lang="es-CO" sz="1200" smtClean="0">
                <a:solidFill>
                  <a:schemeClr val="bg1"/>
                </a:solidFill>
              </a:rPr>
              <a:t>5</a:t>
            </a:fld>
            <a:endParaRPr lang="es-CO" sz="120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724DC2B-0C94-EE90-B085-2CE7BCD67C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05"/>
          <a:stretch/>
        </p:blipFill>
        <p:spPr>
          <a:xfrm>
            <a:off x="294574" y="71500"/>
            <a:ext cx="468052" cy="4652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9984CA4-56A2-FD64-D369-415335B2D8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" t="27916" r="99289" b="28055"/>
          <a:stretch/>
        </p:blipFill>
        <p:spPr>
          <a:xfrm>
            <a:off x="224644" y="113450"/>
            <a:ext cx="41563" cy="386073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86BA47B-7248-2EAB-CAD3-6500BE8CCBC9}"/>
              </a:ext>
            </a:extLst>
          </p:cNvPr>
          <p:cNvCxnSpPr/>
          <p:nvPr/>
        </p:nvCxnSpPr>
        <p:spPr>
          <a:xfrm>
            <a:off x="224644" y="535012"/>
            <a:ext cx="6300000" cy="0"/>
          </a:xfrm>
          <a:prstGeom prst="line">
            <a:avLst/>
          </a:prstGeom>
          <a:ln w="9525">
            <a:solidFill>
              <a:srgbClr val="161E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C225FBD-2B56-09CC-F6E3-9771F82A0846}"/>
              </a:ext>
            </a:extLst>
          </p:cNvPr>
          <p:cNvSpPr txBox="1"/>
          <p:nvPr/>
        </p:nvSpPr>
        <p:spPr>
          <a:xfrm>
            <a:off x="188640" y="539552"/>
            <a:ext cx="6404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Verdana" panose="020B0604030504040204" pitchFamily="34" charset="0"/>
              </a:rPr>
              <a:t>OE1 – </a:t>
            </a:r>
            <a:r>
              <a:rPr lang="es-MX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Verdana" panose="020B0604030504040204" pitchFamily="34" charset="0"/>
              </a:rPr>
              <a:t>Potencializar el desarrollo humano y calidad de vida para el policía y su familia </a:t>
            </a:r>
            <a:endParaRPr lang="es-419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Marcador de pie de página 5">
            <a:extLst>
              <a:ext uri="{FF2B5EF4-FFF2-40B4-BE49-F238E27FC236}">
                <a16:creationId xmlns:a16="http://schemas.microsoft.com/office/drawing/2014/main" id="{8234AE47-55AF-B30C-8E40-22D214463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5282" y="207444"/>
            <a:ext cx="2333718" cy="227112"/>
          </a:xfrm>
        </p:spPr>
        <p:txBody>
          <a:bodyPr/>
          <a:lstStyle/>
          <a:p>
            <a:pPr algn="l"/>
            <a:r>
              <a:rPr lang="es-ES" sz="950" b="1" dirty="0">
                <a:latin typeface="Myriad Pro Light" panose="020B0403030403020204"/>
              </a:rPr>
              <a:t>Plan Estratégico Institucional “2023-2026”</a:t>
            </a:r>
            <a:endParaRPr lang="es-CO" sz="950" b="1" dirty="0">
              <a:latin typeface="Myriad Pro Light" panose="020B0403030403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7FBBB0-FC17-466B-563E-A0622BAA21C2}"/>
              </a:ext>
            </a:extLst>
          </p:cNvPr>
          <p:cNvSpPr txBox="1"/>
          <p:nvPr/>
        </p:nvSpPr>
        <p:spPr>
          <a:xfrm>
            <a:off x="4905164" y="95796"/>
            <a:ext cx="17281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sz="2400" dirty="0">
                <a:solidFill>
                  <a:srgbClr val="026460"/>
                </a:solidFill>
                <a:latin typeface="Parcely Free Italic" pitchFamily="2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Humanismo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5619DA2-1BE6-6EF4-EED0-BC9A18B35E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18715"/>
              </p:ext>
            </p:extLst>
          </p:nvPr>
        </p:nvGraphicFramePr>
        <p:xfrm>
          <a:off x="152636" y="1084872"/>
          <a:ext cx="6516724" cy="7951624"/>
        </p:xfrm>
        <a:graphic>
          <a:graphicData uri="http://schemas.openxmlformats.org/drawingml/2006/table">
            <a:tbl>
              <a:tblPr/>
              <a:tblGrid>
                <a:gridCol w="468052">
                  <a:extLst>
                    <a:ext uri="{9D8B030D-6E8A-4147-A177-3AD203B41FA5}">
                      <a16:colId xmlns:a16="http://schemas.microsoft.com/office/drawing/2014/main" val="1793114872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391054118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17614351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8772656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</a:t>
                      </a:r>
                    </a:p>
                  </a:txBody>
                  <a:tcPr marL="958" marR="958" marT="9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 la tarea 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Inicial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final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692847"/>
                  </a:ext>
                </a:extLst>
              </a:tr>
              <a:tr h="1140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INGER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Desplegar la Política de Integridad Policial.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1/04/2024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580940"/>
                  </a:ext>
                </a:extLst>
              </a:tr>
              <a:tr h="9774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DINCO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1.2.1 Ejecución del proceso de selección de aspirantes, que prestaron su servicio militar al interior de la Policía Nacional.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042394"/>
                  </a:ext>
                </a:extLst>
              </a:tr>
              <a:tr h="9774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DINCO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 Crear mecanismos con entes gubernamentales y no gubernamentales que permitan obtener recursos para los procesos de selección de futuros aspirantes.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8814663"/>
                  </a:ext>
                </a:extLst>
              </a:tr>
              <a:tr h="9774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DINCO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2.2.1 Presentar plan comunicacional del proceso de selección de gratuidad para futuros aspirantes.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1/04/2024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318400"/>
                  </a:ext>
                </a:extLst>
              </a:tr>
              <a:tr h="9774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DISAN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 Actualizar y socializar el procedimiento del programa de farmacovigilancia Subsistema de Salud de la Policía Nacional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2/01/2024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30/04/2024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901401"/>
                  </a:ext>
                </a:extLst>
              </a:tr>
              <a:tr h="13032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DISAN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 Aplicar herramienta metodológica para determinar diagnósticos con mayor incidencia en el Subsistema de Salud de la Policía Nacional presentados en el ámbito ambulatorio durante la vigencia 2023 y diseñar la estrategia para el fortalecimiento en la adherencia de las guías de practica clínica y protocolos a los médicos generales de consulta externa y urgencias de la red propia.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9/01/2024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15/04/2024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437180"/>
                  </a:ext>
                </a:extLst>
              </a:tr>
              <a:tr h="13032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DISAN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2.6.1 Implementar y evaluación el cumplimiento al plan de mantenimiento MATIS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20/04/2024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5327877"/>
                  </a:ext>
                </a:extLst>
              </a:tr>
              <a:tr h="13032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DISAN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 Adoptar los lineamientos de referencia, contrarreferencia y autorizaciones (RCA)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15/01/2024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30/04/2024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38255"/>
                  </a:ext>
                </a:extLst>
              </a:tr>
              <a:tr h="1466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DISAN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 Diseñar la estructura del desarrollo del espacio de participación social y socializarla con el fin de fortalecer los canales de comunicación entre los grupos de valor y el Subsistema de Salud de la Policía Nacional.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5/02/2024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638150"/>
                  </a:ext>
                </a:extLst>
              </a:tr>
              <a:tr h="13032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DISAN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5.1.1 Implementar y evaluar estrategias de intervención para realizar Juntas Medico Laborales al personal que cumpla causal de convocatoria por excusa del servicio por mas de 90 días y/o informe administrativo por lesiones.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1/04/2024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30/04/2024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387517"/>
                  </a:ext>
                </a:extLst>
              </a:tr>
              <a:tr h="13032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DISAN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5.2.1 Implementar y evaluar estrategias de intervención para realizar revisión a pensionados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1/04/2024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30/04/2024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3108494"/>
                  </a:ext>
                </a:extLst>
              </a:tr>
              <a:tr h="13032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DISAN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 Caracterización y modificación del procedimiento realizar comité a beneficiarios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1/04/2024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30/04/2024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7962687"/>
                  </a:ext>
                </a:extLst>
              </a:tr>
              <a:tr h="13032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DISAN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 Articular a las Direcciones que permitan obtener información necesaria para la calificación de aptitud psicofisica y el registro en el sistema de información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1/06/2024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2362438"/>
                  </a:ext>
                </a:extLst>
              </a:tr>
              <a:tr h="1140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DISAN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 Definir los criterios técnico-científicos propios del SSPN de conformidad con la normatividad interna aplicable.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10/01/2024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501877"/>
                  </a:ext>
                </a:extLst>
              </a:tr>
              <a:tr h="1140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DISAN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 Determinar una estrategia para el seguimiento y control de los equipos biomédicos de las unidades de sanidad del país.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1/02/2024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30/04/2024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3064"/>
                  </a:ext>
                </a:extLst>
              </a:tr>
              <a:tr h="1140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DISAN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 Construir documento técnico con diagnóstico institucional con el análisis del contexto externo e interno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15/01/2024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30/05/2024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6848087"/>
                  </a:ext>
                </a:extLst>
              </a:tr>
              <a:tr h="1140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DISAN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 Definir la metodología para el cálculo de suficiencia del SSPN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1/04/2024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30/04/2024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233956"/>
                  </a:ext>
                </a:extLst>
              </a:tr>
              <a:tr h="1140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DIBIE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1.1.1 Articular capacidades institucionales de apoyo para la gestión del duelo.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15/01/2024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045181"/>
                  </a:ext>
                </a:extLst>
              </a:tr>
              <a:tr h="1140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DIBIE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1.2.2 Potencializar y desplegar a nivel nacional las actividades para la gestión del manejo del duelo.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26/03/2024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25/06/2024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5840946"/>
                  </a:ext>
                </a:extLst>
              </a:tr>
              <a:tr h="1140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DIBIE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1.3.2 Implementar las actividades tendientes a prevenir el suicidio.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26/03/2024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25/06/2024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186130"/>
                  </a:ext>
                </a:extLst>
              </a:tr>
              <a:tr h="9774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DIBIE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2.2.1 Fomentar la educación y capacitación para el emprendimiento e inclusión laboral.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25/06/2024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5220346"/>
                  </a:ext>
                </a:extLst>
              </a:tr>
              <a:tr h="9774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DIBIE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2.3.1 Fomentar la educación y la capacitación para el emprendimiento al núcleo familiar del personal con discapacidad.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25/06/2024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1350685"/>
                  </a:ext>
                </a:extLst>
              </a:tr>
              <a:tr h="13032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DIBIE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3.1. Caracterizar la población objeto de los emprendimientos.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15/04/2024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7322187"/>
                  </a:ext>
                </a:extLst>
              </a:tr>
              <a:tr h="9774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DIBIE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2.1.2 Promover el proyecto Héroes por vocación - Personas con discapacidad. inclusión en prácticas y competencias deportiva y culturales.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26/03/2024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25/06/2024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242769"/>
                  </a:ext>
                </a:extLst>
              </a:tr>
              <a:tr h="13032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DIBIE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3.4.2 Realizar los talleres de fortalecimiento familiar en cooperación con el obispado castrense.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26/03/2024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25/06/2024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458973"/>
                  </a:ext>
                </a:extLst>
              </a:tr>
              <a:tr h="13032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DIBIE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1.1.1 Incrementar las capacidades en algunos centros vacacionales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25/06/2024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566051"/>
                  </a:ext>
                </a:extLst>
              </a:tr>
              <a:tr h="1140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DIBIE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2.2.1 Enlazar el sistema de Reservas en línea con los link de hoteles, con los cuáles la Dirección de bienestar cuenta con convenios.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25/06/2024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0093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29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DE66CD6-CB9E-7081-F38A-B304E3619546}"/>
              </a:ext>
            </a:extLst>
          </p:cNvPr>
          <p:cNvSpPr/>
          <p:nvPr/>
        </p:nvSpPr>
        <p:spPr>
          <a:xfrm>
            <a:off x="516487" y="188703"/>
            <a:ext cx="580873" cy="26035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Marcador de número de diapositiva 6">
            <a:extLst>
              <a:ext uri="{FF2B5EF4-FFF2-40B4-BE49-F238E27FC236}">
                <a16:creationId xmlns:a16="http://schemas.microsoft.com/office/drawing/2014/main" id="{18057BB5-462A-51FA-F292-1A55D837D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32" y="205322"/>
            <a:ext cx="908720" cy="227112"/>
          </a:xfrm>
        </p:spPr>
        <p:txBody>
          <a:bodyPr/>
          <a:lstStyle/>
          <a:p>
            <a:fld id="{A9DA5236-2375-43B1-B04E-1D9AE0B005FB}" type="slidenum">
              <a:rPr lang="es-CO" sz="1200" smtClean="0">
                <a:solidFill>
                  <a:schemeClr val="bg1"/>
                </a:solidFill>
              </a:rPr>
              <a:t>6</a:t>
            </a:fld>
            <a:endParaRPr lang="es-CO" sz="120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724DC2B-0C94-EE90-B085-2CE7BCD67C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05"/>
          <a:stretch/>
        </p:blipFill>
        <p:spPr>
          <a:xfrm>
            <a:off x="294574" y="71500"/>
            <a:ext cx="468052" cy="4652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9984CA4-56A2-FD64-D369-415335B2D8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" t="27916" r="99289" b="28055"/>
          <a:stretch/>
        </p:blipFill>
        <p:spPr>
          <a:xfrm>
            <a:off x="224644" y="113450"/>
            <a:ext cx="41563" cy="386073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86BA47B-7248-2EAB-CAD3-6500BE8CCBC9}"/>
              </a:ext>
            </a:extLst>
          </p:cNvPr>
          <p:cNvCxnSpPr/>
          <p:nvPr/>
        </p:nvCxnSpPr>
        <p:spPr>
          <a:xfrm>
            <a:off x="224644" y="535012"/>
            <a:ext cx="6300000" cy="0"/>
          </a:xfrm>
          <a:prstGeom prst="line">
            <a:avLst/>
          </a:prstGeom>
          <a:ln w="9525">
            <a:solidFill>
              <a:srgbClr val="161E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C225FBD-2B56-09CC-F6E3-9771F82A0846}"/>
              </a:ext>
            </a:extLst>
          </p:cNvPr>
          <p:cNvSpPr txBox="1"/>
          <p:nvPr/>
        </p:nvSpPr>
        <p:spPr>
          <a:xfrm>
            <a:off x="188640" y="556392"/>
            <a:ext cx="6404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Verdana" panose="020B0604030504040204" pitchFamily="34" charset="0"/>
              </a:rPr>
              <a:t>OE1 – </a:t>
            </a:r>
            <a:r>
              <a:rPr lang="es-MX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Verdana" panose="020B0604030504040204" pitchFamily="34" charset="0"/>
              </a:rPr>
              <a:t>Potencializar el desarrollo humano y calidad de vida para el policía y su familia </a:t>
            </a:r>
            <a:endParaRPr lang="es-419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Marcador de pie de página 5">
            <a:extLst>
              <a:ext uri="{FF2B5EF4-FFF2-40B4-BE49-F238E27FC236}">
                <a16:creationId xmlns:a16="http://schemas.microsoft.com/office/drawing/2014/main" id="{8234AE47-55AF-B30C-8E40-22D214463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5282" y="207444"/>
            <a:ext cx="2333718" cy="227112"/>
          </a:xfrm>
        </p:spPr>
        <p:txBody>
          <a:bodyPr/>
          <a:lstStyle/>
          <a:p>
            <a:pPr algn="l"/>
            <a:r>
              <a:rPr lang="es-ES" sz="950" b="1" dirty="0">
                <a:latin typeface="Myriad Pro Light" panose="020B0403030403020204"/>
              </a:rPr>
              <a:t>Plan Estratégico Institucional “2023-2026”</a:t>
            </a:r>
            <a:endParaRPr lang="es-CO" sz="950" b="1" dirty="0">
              <a:latin typeface="Myriad Pro Light" panose="020B0403030403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7FBBB0-FC17-466B-563E-A0622BAA21C2}"/>
              </a:ext>
            </a:extLst>
          </p:cNvPr>
          <p:cNvSpPr txBox="1"/>
          <p:nvPr/>
        </p:nvSpPr>
        <p:spPr>
          <a:xfrm>
            <a:off x="4905164" y="95796"/>
            <a:ext cx="17281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sz="2400" dirty="0">
                <a:solidFill>
                  <a:srgbClr val="026460"/>
                </a:solidFill>
                <a:latin typeface="Parcely Free Italic" pitchFamily="2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Humanismo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B8C9C0D-ACD4-698A-DBC9-6E0E0B84D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498364"/>
              </p:ext>
            </p:extLst>
          </p:nvPr>
        </p:nvGraphicFramePr>
        <p:xfrm>
          <a:off x="206642" y="1079612"/>
          <a:ext cx="6444716" cy="7952582"/>
        </p:xfrm>
        <a:graphic>
          <a:graphicData uri="http://schemas.openxmlformats.org/drawingml/2006/table">
            <a:tbl>
              <a:tblPr/>
              <a:tblGrid>
                <a:gridCol w="773190">
                  <a:extLst>
                    <a:ext uri="{9D8B030D-6E8A-4147-A177-3AD203B41FA5}">
                      <a16:colId xmlns:a16="http://schemas.microsoft.com/office/drawing/2014/main" val="723473683"/>
                    </a:ext>
                  </a:extLst>
                </a:gridCol>
                <a:gridCol w="4285372">
                  <a:extLst>
                    <a:ext uri="{9D8B030D-6E8A-4147-A177-3AD203B41FA5}">
                      <a16:colId xmlns:a16="http://schemas.microsoft.com/office/drawing/2014/main" val="3541266112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val="506070203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1543143188"/>
                    </a:ext>
                  </a:extLst>
                </a:gridCol>
              </a:tblGrid>
              <a:tr h="1303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chemeClr val="bg1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Unidad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chemeClr val="bg1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Nombre de la tarea 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chemeClr val="bg1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Fecha Inicial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chemeClr val="bg1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Fecha final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098824"/>
                  </a:ext>
                </a:extLst>
              </a:tr>
              <a:tr h="13032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DIBIE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3.1.1 Establecer la Regla de Negocio para la dotación de los centros vacacionales y recreativos.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25/06/2024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866961"/>
                  </a:ext>
                </a:extLst>
              </a:tr>
              <a:tr h="13032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DIBIE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3.2.1 Realizar campañas comunicacionales para incentivar el buen uso y cuidado de los centros vacacionales y recreativos.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25/06/2024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782653"/>
                  </a:ext>
                </a:extLst>
              </a:tr>
              <a:tr h="13032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DIBIE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3.3.1 Brindar capacitación al personal de los Centros Vacacionales y Recreativos.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25/06/2024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0791627"/>
                  </a:ext>
                </a:extLst>
              </a:tr>
              <a:tr h="13032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DIBIE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4.1.1 Diseñar e implementar la oferta turística de la DIBIE para sus afiliados.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25/04/2024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9518415"/>
                  </a:ext>
                </a:extLst>
              </a:tr>
              <a:tr h="1466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DIBIE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Realizar el diagnóstico que permita establecer el impacto de las alianzas a nivel Nacional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15/02/2024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30/05/2024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173389"/>
                  </a:ext>
                </a:extLst>
              </a:tr>
              <a:tr h="1466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DIBIE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 Coordinar la estructuración de los lineamientos para la suscripción de alianzas en la Policía Nacional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15/02/2024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25/06/2024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321275"/>
                  </a:ext>
                </a:extLst>
              </a:tr>
              <a:tr h="13032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DIBIE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3.4.1 Premiar las Mejores Prácticas de Turismo y Administración Hotelera en los Centros Vacacionales y Recreativos.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25/04/2024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40779"/>
                  </a:ext>
                </a:extLst>
              </a:tr>
              <a:tr h="1140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DIBIE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2.1.1 Modernizar la plataforma de Reservas en Línea, para que permita ofertar alternativas de alojamiento y brinde un acceso más amigable a los afiliados y sus beneficiarios.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25/06/2024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98025"/>
                  </a:ext>
                </a:extLst>
              </a:tr>
              <a:tr h="8145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DITAH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1.3.Realizar visitas de acompañamiento a unidades priorizadas.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20/04/2024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2567656"/>
                  </a:ext>
                </a:extLst>
              </a:tr>
              <a:tr h="9774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DITAH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2.1.Implementar la herramienta tecnológica de seguimiento al personal excusado.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1/03/2024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20/06/2024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687368"/>
                  </a:ext>
                </a:extLst>
              </a:tr>
              <a:tr h="9774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DITAH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3.1.Realizar informe de la estrategia 4D Un estilo de vida saludable.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20/04/2024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924124"/>
                  </a:ext>
                </a:extLst>
              </a:tr>
              <a:tr h="9774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DITAH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3.2.1.Aplicar la herramienta de medición y seguimiento de la Estrategia 4D Un estilo de vida saludable.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1/04/2024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20/06/2024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284243"/>
                  </a:ext>
                </a:extLst>
              </a:tr>
              <a:tr h="6516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DITAH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1.2.Proponer mecanismos de supervisión para vigilar y monitorear el cumplimiento a las franquicias para el personal del MNVCC.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20/04/2024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87944"/>
                  </a:ext>
                </a:extLst>
              </a:tr>
              <a:tr h="6516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DITAH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2.2.Liderar y presentar propuestas para dar cumplimiento al articulo 136 de la Ley 2179 de 2021. (Nivelación salarial)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30/04/2024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0400720"/>
                  </a:ext>
                </a:extLst>
              </a:tr>
              <a:tr h="6516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DITAH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2.2.1.Liderar y presentar propuestas para dar cumplimiento al articulo 136 de la Ley 2179 de 2021. (Nivelación salarial)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1/04/2024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8200118"/>
                  </a:ext>
                </a:extLst>
              </a:tr>
              <a:tr h="6516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DITAH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3.1.Elaborar un diagnóstico sobre la calidad de vida de los funcionarios que pasan a buen retiro.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1/02/2024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30/04/2024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6857355"/>
                  </a:ext>
                </a:extLst>
              </a:tr>
              <a:tr h="8145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DITAH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5.1.Identificar la población a impactar con las salas amigas de la familia lactante.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30/04/2024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5928205"/>
                  </a:ext>
                </a:extLst>
              </a:tr>
              <a:tr h="6516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DITAH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2.1.1. Presentar los insumos requeridos por las oficinas asesoras en materia de administración salarial del personal activo de la Policía Nacional.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30/04/2024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14202"/>
                  </a:ext>
                </a:extLst>
              </a:tr>
              <a:tr h="6516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DITAH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2.1.2. Presentar los insumos requeridos por las oficinas asesoras en materia de administración salarial del personal activo de la Policía Nacional.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1/04/2024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1414400"/>
                  </a:ext>
                </a:extLst>
              </a:tr>
              <a:tr h="6612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DITAH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1.2.Evaluar los resultados prueba piloto.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28/02/2024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30/05/2024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3244635"/>
                  </a:ext>
                </a:extLst>
              </a:tr>
              <a:tr h="3162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DITAH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1.3.Diseñar e implementar plan de trabajo establecido para la unidad.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28/03/2024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991872"/>
                  </a:ext>
                </a:extLst>
              </a:tr>
              <a:tr h="3162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DITAH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Revisar el marco normativo del MGH-CI de acuerdo a los cambios institucionales.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1/03/2024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27/06/2024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7032292"/>
                  </a:ext>
                </a:extLst>
              </a:tr>
              <a:tr h="3162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DITAH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1.Elaborar el manual de liderazgo policial (transformacional).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15/01/2024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30/04/2024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1181732"/>
                  </a:ext>
                </a:extLst>
              </a:tr>
              <a:tr h="4695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DITAH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2.Generar alertas tempranas a los Jefes de Talento Humano y al personal a nivel país, que se encuentran inmersos en la aplicabilidad a la Ley 2179 del 2021.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1/06/2024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5572442"/>
                  </a:ext>
                </a:extLst>
              </a:tr>
              <a:tr h="3162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DITAH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1.1.Realizar ajustes técnicos al desarrollo tecnológico plan de carrera.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1/06/2024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578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DITAH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2.1.Identificar los cargos estratégicos.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9329104"/>
                  </a:ext>
                </a:extLst>
              </a:tr>
              <a:tr h="3162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DITAH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3.3.Presentar propuesta para la reingeniería de las tablas de organización policial (TOP).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1/03/2024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30/04/2024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6404778"/>
                  </a:ext>
                </a:extLst>
              </a:tr>
              <a:tr h="4695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DITAH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2.2.Matriz de propuesta de convenios interinstitucionales para promover la gestión del conocimiento e innovación.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16/02/2024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28/06/2024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0549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384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DE66CD6-CB9E-7081-F38A-B304E3619546}"/>
              </a:ext>
            </a:extLst>
          </p:cNvPr>
          <p:cNvSpPr/>
          <p:nvPr/>
        </p:nvSpPr>
        <p:spPr>
          <a:xfrm>
            <a:off x="516487" y="188703"/>
            <a:ext cx="580873" cy="26035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Marcador de número de diapositiva 6">
            <a:extLst>
              <a:ext uri="{FF2B5EF4-FFF2-40B4-BE49-F238E27FC236}">
                <a16:creationId xmlns:a16="http://schemas.microsoft.com/office/drawing/2014/main" id="{18057BB5-462A-51FA-F292-1A55D837D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32" y="205322"/>
            <a:ext cx="908720" cy="227112"/>
          </a:xfrm>
        </p:spPr>
        <p:txBody>
          <a:bodyPr/>
          <a:lstStyle/>
          <a:p>
            <a:fld id="{A9DA5236-2375-43B1-B04E-1D9AE0B005FB}" type="slidenum">
              <a:rPr lang="es-CO" sz="1200" smtClean="0">
                <a:solidFill>
                  <a:schemeClr val="bg1"/>
                </a:solidFill>
              </a:rPr>
              <a:t>7</a:t>
            </a:fld>
            <a:endParaRPr lang="es-CO" sz="120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724DC2B-0C94-EE90-B085-2CE7BCD67C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05"/>
          <a:stretch/>
        </p:blipFill>
        <p:spPr>
          <a:xfrm>
            <a:off x="294574" y="71500"/>
            <a:ext cx="468052" cy="4652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9984CA4-56A2-FD64-D369-415335B2D8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" t="27916" r="99289" b="28055"/>
          <a:stretch/>
        </p:blipFill>
        <p:spPr>
          <a:xfrm>
            <a:off x="224644" y="113450"/>
            <a:ext cx="41563" cy="386073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86BA47B-7248-2EAB-CAD3-6500BE8CCBC9}"/>
              </a:ext>
            </a:extLst>
          </p:cNvPr>
          <p:cNvCxnSpPr/>
          <p:nvPr/>
        </p:nvCxnSpPr>
        <p:spPr>
          <a:xfrm>
            <a:off x="224644" y="535012"/>
            <a:ext cx="6300000" cy="0"/>
          </a:xfrm>
          <a:prstGeom prst="line">
            <a:avLst/>
          </a:prstGeom>
          <a:ln w="9525">
            <a:solidFill>
              <a:srgbClr val="161E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C225FBD-2B56-09CC-F6E3-9771F82A0846}"/>
              </a:ext>
            </a:extLst>
          </p:cNvPr>
          <p:cNvSpPr txBox="1"/>
          <p:nvPr/>
        </p:nvSpPr>
        <p:spPr>
          <a:xfrm>
            <a:off x="188640" y="772416"/>
            <a:ext cx="6404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Verdana" panose="020B0604030504040204" pitchFamily="34" charset="0"/>
              </a:rPr>
              <a:t>OE1 – </a:t>
            </a:r>
            <a:r>
              <a:rPr lang="es-MX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Verdana" panose="020B0604030504040204" pitchFamily="34" charset="0"/>
              </a:rPr>
              <a:t>Potencializar el desarrollo humano y calidad de vida para el policía y su familia </a:t>
            </a:r>
            <a:endParaRPr lang="es-419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93296DC-446D-21DD-09B3-C263F2E0B42A}"/>
              </a:ext>
            </a:extLst>
          </p:cNvPr>
          <p:cNvSpPr txBox="1"/>
          <p:nvPr/>
        </p:nvSpPr>
        <p:spPr>
          <a:xfrm>
            <a:off x="209386" y="5184068"/>
            <a:ext cx="6404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Verdana" panose="020B0604030504040204" pitchFamily="34" charset="0"/>
              </a:rPr>
              <a:t>OE2 – </a:t>
            </a:r>
            <a:r>
              <a:rPr lang="es-MX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Verdana" panose="020B0604030504040204" pitchFamily="34" charset="0"/>
              </a:rPr>
              <a:t> Fortalecer la profesionalización de los integrantes de la Institución para impactar en la calidad del servicio de policía </a:t>
            </a:r>
            <a:endParaRPr lang="es-419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Marcador de pie de página 5">
            <a:extLst>
              <a:ext uri="{FF2B5EF4-FFF2-40B4-BE49-F238E27FC236}">
                <a16:creationId xmlns:a16="http://schemas.microsoft.com/office/drawing/2014/main" id="{8234AE47-55AF-B30C-8E40-22D214463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5282" y="207444"/>
            <a:ext cx="2333718" cy="227112"/>
          </a:xfrm>
        </p:spPr>
        <p:txBody>
          <a:bodyPr/>
          <a:lstStyle/>
          <a:p>
            <a:pPr algn="l"/>
            <a:r>
              <a:rPr lang="es-ES" sz="950" b="1" dirty="0">
                <a:latin typeface="Myriad Pro Light" panose="020B0403030403020204"/>
              </a:rPr>
              <a:t>Plan Estratégico Institucional “2023-2026”</a:t>
            </a:r>
            <a:endParaRPr lang="es-CO" sz="950" b="1" dirty="0">
              <a:latin typeface="Myriad Pro Light" panose="020B0403030403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7FBBB0-FC17-466B-563E-A0622BAA21C2}"/>
              </a:ext>
            </a:extLst>
          </p:cNvPr>
          <p:cNvSpPr txBox="1"/>
          <p:nvPr/>
        </p:nvSpPr>
        <p:spPr>
          <a:xfrm>
            <a:off x="4905164" y="95796"/>
            <a:ext cx="17281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sz="2400" dirty="0">
                <a:solidFill>
                  <a:srgbClr val="026460"/>
                </a:solidFill>
                <a:latin typeface="Parcely Free Italic" pitchFamily="2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Humanismo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B042DED-A1D4-1B19-6ED5-DFA593458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35205"/>
              </p:ext>
            </p:extLst>
          </p:nvPr>
        </p:nvGraphicFramePr>
        <p:xfrm>
          <a:off x="209386" y="1524953"/>
          <a:ext cx="6444716" cy="2906138"/>
        </p:xfrm>
        <a:graphic>
          <a:graphicData uri="http://schemas.openxmlformats.org/drawingml/2006/table">
            <a:tbl>
              <a:tblPr/>
              <a:tblGrid>
                <a:gridCol w="773190">
                  <a:extLst>
                    <a:ext uri="{9D8B030D-6E8A-4147-A177-3AD203B41FA5}">
                      <a16:colId xmlns:a16="http://schemas.microsoft.com/office/drawing/2014/main" val="1918427524"/>
                    </a:ext>
                  </a:extLst>
                </a:gridCol>
                <a:gridCol w="4246624">
                  <a:extLst>
                    <a:ext uri="{9D8B030D-6E8A-4147-A177-3AD203B41FA5}">
                      <a16:colId xmlns:a16="http://schemas.microsoft.com/office/drawing/2014/main" val="3152297333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743858222"/>
                    </a:ext>
                  </a:extLst>
                </a:gridCol>
                <a:gridCol w="740826">
                  <a:extLst>
                    <a:ext uri="{9D8B030D-6E8A-4147-A177-3AD203B41FA5}">
                      <a16:colId xmlns:a16="http://schemas.microsoft.com/office/drawing/2014/main" val="3161873332"/>
                    </a:ext>
                  </a:extLst>
                </a:gridCol>
              </a:tblGrid>
              <a:tr h="31624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chemeClr val="bg1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Unidad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chemeClr val="bg1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Nombre de la tarea 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chemeClr val="bg1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Fecha Inicial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chemeClr val="bg1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Fecha final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862700"/>
                  </a:ext>
                </a:extLst>
              </a:tr>
              <a:tr h="3162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DITAH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2.1.Implementar el programa capacitación de expertos y mentores.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1/04/2024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9459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DITAH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2.2.Fortalecimiento de habilidades para </a:t>
                      </a:r>
                      <a:r>
                        <a:rPr lang="es-CO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mentoreados</a:t>
                      </a: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1/04/2024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15/05/2024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6723206"/>
                  </a:ext>
                </a:extLst>
              </a:tr>
              <a:tr h="4695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DIRAN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Presentar ante la JESEP plan de Misiones Aéreas Policiales para el transporte del personal en sitios de difícil acceso.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1/04/2024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31/05/2024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12820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DIBIE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1.1.1 Actualizar la web escolar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28/06/2024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025875"/>
                  </a:ext>
                </a:extLst>
              </a:tr>
              <a:tr h="4695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DIBIE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3.1.1 Garantizar el cumplimiento del programa de Educación Inclusiva en los 22 colegios de la Policía Nacional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29/01/2024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28/06/2024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1874688"/>
                  </a:ext>
                </a:extLst>
              </a:tr>
              <a:tr h="3162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DIBIE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4.1.1 Desarrollar olimpiadas Intercolegiados en las áreas de mayor debilidad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29/01/2024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28/06/2024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295710"/>
                  </a:ext>
                </a:extLst>
              </a:tr>
              <a:tr h="622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DIBIE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5.1.1 Realizar la actualización del PEC Proyecto Educativo Común ciudadanos constructores de paz Transformación curricular educación monolingüe a bilingüe a través de la metodología CLIL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29/01/2024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30/04/2024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5995444"/>
                  </a:ext>
                </a:extLst>
              </a:tr>
              <a:tr h="622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DIBIE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5.1.2 Realizar la actualización del PEC Proyecto Educativo Común ciudadanos constructores de paz Transformación curricular educación monolingüe a bilingüe a través de la metodología CLIL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1/05/2024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20/06/2024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2406188"/>
                  </a:ext>
                </a:extLst>
              </a:tr>
              <a:tr h="3162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DIBIE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2.1.1 Fortalecer las competencias del personal de los colegios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28/06/2024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701156"/>
                  </a:ext>
                </a:extLst>
              </a:tr>
              <a:tr h="3162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DITAH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1.Realizar el análisis de la salud mental en la Policía Nacional.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1/02/2024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30/06/2024</a:t>
                      </a:r>
                    </a:p>
                  </a:txBody>
                  <a:tcPr marL="958" marR="958" marT="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129899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1A61A3C7-3400-A11B-0F65-235A4C4FF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61377"/>
              </p:ext>
            </p:extLst>
          </p:nvPr>
        </p:nvGraphicFramePr>
        <p:xfrm>
          <a:off x="186818" y="5976156"/>
          <a:ext cx="6484364" cy="1937008"/>
        </p:xfrm>
        <a:graphic>
          <a:graphicData uri="http://schemas.openxmlformats.org/drawingml/2006/table">
            <a:tbl>
              <a:tblPr/>
              <a:tblGrid>
                <a:gridCol w="504056">
                  <a:extLst>
                    <a:ext uri="{9D8B030D-6E8A-4147-A177-3AD203B41FA5}">
                      <a16:colId xmlns:a16="http://schemas.microsoft.com/office/drawing/2014/main" val="871484745"/>
                    </a:ext>
                  </a:extLst>
                </a:gridCol>
                <a:gridCol w="4682342">
                  <a:extLst>
                    <a:ext uri="{9D8B030D-6E8A-4147-A177-3AD203B41FA5}">
                      <a16:colId xmlns:a16="http://schemas.microsoft.com/office/drawing/2014/main" val="2671749713"/>
                    </a:ext>
                  </a:extLst>
                </a:gridCol>
                <a:gridCol w="646250">
                  <a:extLst>
                    <a:ext uri="{9D8B030D-6E8A-4147-A177-3AD203B41FA5}">
                      <a16:colId xmlns:a16="http://schemas.microsoft.com/office/drawing/2014/main" val="3649107177"/>
                    </a:ext>
                  </a:extLst>
                </a:gridCol>
                <a:gridCol w="651716">
                  <a:extLst>
                    <a:ext uri="{9D8B030D-6E8A-4147-A177-3AD203B41FA5}">
                      <a16:colId xmlns:a16="http://schemas.microsoft.com/office/drawing/2014/main" val="3762521784"/>
                    </a:ext>
                  </a:extLst>
                </a:gridCol>
              </a:tblGrid>
              <a:tr h="13881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</a:t>
                      </a:r>
                    </a:p>
                  </a:txBody>
                  <a:tcPr marL="6941" marR="6941" marT="69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 la tarea 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Inicial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final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886099"/>
                  </a:ext>
                </a:extLst>
              </a:tr>
              <a:tr h="1046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DIEPO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 Diseñar o rediseñar programas académicos para el fortalecimiento de la profesionalización policial.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15/01/2024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1/05/2024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58343"/>
                  </a:ext>
                </a:extLst>
              </a:tr>
              <a:tr h="4497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DIEPO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4.1. Orientar proyectos de Investigación.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15/01/2024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15/06/2024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764510"/>
                  </a:ext>
                </a:extLst>
              </a:tr>
              <a:tr h="12927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DIEPO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4.2. Publicar los resultados de Investigación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15/01/2024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15/06/2024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6978909"/>
                  </a:ext>
                </a:extLst>
              </a:tr>
              <a:tr h="17757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DIEPO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4.3. Proteger la Propiedad Intelectual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15/01/2024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15/06/2024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7282115"/>
                  </a:ext>
                </a:extLst>
              </a:tr>
              <a:tr h="11786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DIEPO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8.2. Vincular en el proceso metodológico de la trasformación de paradigmas los actores y grupos de interés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16/03/2024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15/06/2024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901015"/>
                  </a:ext>
                </a:extLst>
              </a:tr>
              <a:tr h="34618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DIEPO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7.1. Realizar un diagnóstico de los perfiles ocupacionales de los cargos misionales de la Dirección de Educación Policial.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15/01/2024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15/04/2024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081486"/>
                  </a:ext>
                </a:extLst>
              </a:tr>
              <a:tr h="652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SUDIR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Adelantar pruebas de validación y pilotaje a las unidades priorizadas.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1/01/2024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30/04/2024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949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137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14C952E-7284-98D8-C975-05E0524DA786}"/>
              </a:ext>
            </a:extLst>
          </p:cNvPr>
          <p:cNvSpPr/>
          <p:nvPr/>
        </p:nvSpPr>
        <p:spPr>
          <a:xfrm>
            <a:off x="-4902" y="1093913"/>
            <a:ext cx="6862902" cy="4988830"/>
          </a:xfrm>
          <a:prstGeom prst="rect">
            <a:avLst/>
          </a:prstGeom>
          <a:solidFill>
            <a:srgbClr val="0264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5088B9A-E207-3E43-0241-AE34706FF738}"/>
              </a:ext>
            </a:extLst>
          </p:cNvPr>
          <p:cNvSpPr txBox="1"/>
          <p:nvPr/>
        </p:nvSpPr>
        <p:spPr>
          <a:xfrm>
            <a:off x="205458" y="268433"/>
            <a:ext cx="64470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600" b="1" i="1">
                <a:solidFill>
                  <a:srgbClr val="026460"/>
                </a:solidFill>
                <a:latin typeface="Century Gothic" panose="020B0502020202020204" pitchFamily="34" charset="0"/>
                <a:ea typeface="Roboto"/>
                <a:cs typeface="Roboto"/>
              </a:defRPr>
            </a:lvl1pPr>
          </a:lstStyle>
          <a:p>
            <a:r>
              <a:rPr lang="es-ES" i="0" dirty="0">
                <a:sym typeface="Roboto"/>
              </a:rPr>
              <a:t>Lineamiento Institucional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64ECE1E-728E-137C-C83D-DA3FF8F63468}"/>
              </a:ext>
            </a:extLst>
          </p:cNvPr>
          <p:cNvSpPr txBox="1"/>
          <p:nvPr/>
        </p:nvSpPr>
        <p:spPr>
          <a:xfrm>
            <a:off x="548680" y="6804248"/>
            <a:ext cx="532816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8800" dirty="0">
                <a:solidFill>
                  <a:srgbClr val="026460"/>
                </a:solidFill>
                <a:latin typeface="Parcely Free Italic" pitchFamily="2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Innovacion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874254E-D19C-5E33-31B2-07362CED72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36" t="29465" r="33125" b="61894"/>
          <a:stretch/>
        </p:blipFill>
        <p:spPr>
          <a:xfrm>
            <a:off x="5121188" y="7341293"/>
            <a:ext cx="144016" cy="21903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666493E-7971-F60F-2E51-7945524AB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84" y="1259632"/>
            <a:ext cx="6905082" cy="460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32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7961E16F-A4C0-2F6D-5B9B-572F121CE6BC}"/>
              </a:ext>
            </a:extLst>
          </p:cNvPr>
          <p:cNvSpPr/>
          <p:nvPr/>
        </p:nvSpPr>
        <p:spPr>
          <a:xfrm>
            <a:off x="1406221" y="5256215"/>
            <a:ext cx="2159569" cy="3887785"/>
          </a:xfrm>
          <a:prstGeom prst="roundRect">
            <a:avLst>
              <a:gd name="adj" fmla="val 501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355D6A2-4A9E-4F98-A7CF-B1307CD04262}"/>
              </a:ext>
            </a:extLst>
          </p:cNvPr>
          <p:cNvSpPr/>
          <p:nvPr/>
        </p:nvSpPr>
        <p:spPr>
          <a:xfrm>
            <a:off x="516487" y="188703"/>
            <a:ext cx="580873" cy="26035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2A7071-2BCB-4A6B-BD51-5C1450732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32" y="205322"/>
            <a:ext cx="908720" cy="227112"/>
          </a:xfrm>
        </p:spPr>
        <p:txBody>
          <a:bodyPr/>
          <a:lstStyle/>
          <a:p>
            <a:fld id="{A9DA5236-2375-43B1-B04E-1D9AE0B005FB}" type="slidenum">
              <a:rPr lang="es-CO" sz="1200" smtClean="0">
                <a:solidFill>
                  <a:schemeClr val="bg1"/>
                </a:solidFill>
              </a:rPr>
              <a:t>9</a:t>
            </a:fld>
            <a:endParaRPr lang="es-CO" sz="1200" dirty="0">
              <a:solidFill>
                <a:schemeClr val="bg1"/>
              </a:solidFill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F8071D20-3592-444D-A802-66C98E460993}"/>
              </a:ext>
            </a:extLst>
          </p:cNvPr>
          <p:cNvCxnSpPr/>
          <p:nvPr/>
        </p:nvCxnSpPr>
        <p:spPr>
          <a:xfrm>
            <a:off x="224644" y="535012"/>
            <a:ext cx="6300000" cy="0"/>
          </a:xfrm>
          <a:prstGeom prst="line">
            <a:avLst/>
          </a:prstGeom>
          <a:ln w="9525">
            <a:solidFill>
              <a:srgbClr val="161E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430D834A-9E03-567D-67A0-EE66F840DD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05"/>
          <a:stretch/>
        </p:blipFill>
        <p:spPr>
          <a:xfrm>
            <a:off x="294574" y="71500"/>
            <a:ext cx="468052" cy="46520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E7CF224-76B4-7AD1-CC13-2DC6346913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" t="27916" r="99289" b="28055"/>
          <a:stretch/>
        </p:blipFill>
        <p:spPr>
          <a:xfrm>
            <a:off x="224644" y="113450"/>
            <a:ext cx="41563" cy="386073"/>
          </a:xfrm>
          <a:prstGeom prst="rect">
            <a:avLst/>
          </a:prstGeom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id="{D177118F-003B-3AAA-50C9-D1CF1B051C28}"/>
              </a:ext>
            </a:extLst>
          </p:cNvPr>
          <p:cNvGrpSpPr/>
          <p:nvPr/>
        </p:nvGrpSpPr>
        <p:grpSpPr>
          <a:xfrm>
            <a:off x="923601" y="1223628"/>
            <a:ext cx="4922649" cy="2228378"/>
            <a:chOff x="835650" y="2111657"/>
            <a:chExt cx="4922649" cy="3262569"/>
          </a:xfrm>
        </p:grpSpPr>
        <p:sp>
          <p:nvSpPr>
            <p:cNvPr id="45" name="Rectángulo: esquinas redondeadas 44">
              <a:extLst>
                <a:ext uri="{FF2B5EF4-FFF2-40B4-BE49-F238E27FC236}">
                  <a16:creationId xmlns:a16="http://schemas.microsoft.com/office/drawing/2014/main" id="{EBA22BF5-A0FF-64E8-837C-16D8FF4EA7B4}"/>
                </a:ext>
              </a:extLst>
            </p:cNvPr>
            <p:cNvSpPr/>
            <p:nvPr/>
          </p:nvSpPr>
          <p:spPr>
            <a:xfrm>
              <a:off x="2727865" y="2115425"/>
              <a:ext cx="2974277" cy="3213793"/>
            </a:xfrm>
            <a:prstGeom prst="roundRect">
              <a:avLst>
                <a:gd name="adj" fmla="val 501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F03BA0AD-02F8-DC9E-B267-520115957D94}"/>
                </a:ext>
              </a:extLst>
            </p:cNvPr>
            <p:cNvSpPr/>
            <p:nvPr/>
          </p:nvSpPr>
          <p:spPr>
            <a:xfrm>
              <a:off x="2727865" y="3192379"/>
              <a:ext cx="2974277" cy="1620094"/>
            </a:xfrm>
            <a:prstGeom prst="roundRect">
              <a:avLst>
                <a:gd name="adj" fmla="val 5013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sp>
          <p:nvSpPr>
            <p:cNvPr id="33" name="Rectángulo: esquinas redondeadas 32">
              <a:extLst>
                <a:ext uri="{FF2B5EF4-FFF2-40B4-BE49-F238E27FC236}">
                  <a16:creationId xmlns:a16="http://schemas.microsoft.com/office/drawing/2014/main" id="{5914C232-2A70-FECD-08CA-FD22C8E83664}"/>
                </a:ext>
              </a:extLst>
            </p:cNvPr>
            <p:cNvSpPr/>
            <p:nvPr/>
          </p:nvSpPr>
          <p:spPr>
            <a:xfrm>
              <a:off x="1025352" y="2111657"/>
              <a:ext cx="3102394" cy="3213793"/>
            </a:xfrm>
            <a:prstGeom prst="roundRect">
              <a:avLst>
                <a:gd name="adj" fmla="val 5013"/>
              </a:avLst>
            </a:prstGeom>
            <a:solidFill>
              <a:srgbClr val="0264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5D8FD61-AC68-DB59-F1E1-025EE8DB37A2}"/>
                </a:ext>
              </a:extLst>
            </p:cNvPr>
            <p:cNvSpPr txBox="1"/>
            <p:nvPr/>
          </p:nvSpPr>
          <p:spPr>
            <a:xfrm>
              <a:off x="1391801" y="2719814"/>
              <a:ext cx="23694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</a:rPr>
                <a:t>Tareas programadas trimestre</a:t>
              </a:r>
              <a:endParaRPr lang="es-CO" sz="1400" dirty="0">
                <a:solidFill>
                  <a:schemeClr val="bg1"/>
                </a:solidFill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904D954D-352E-9A6A-A66E-DE81800A4ED8}"/>
                </a:ext>
              </a:extLst>
            </p:cNvPr>
            <p:cNvSpPr txBox="1"/>
            <p:nvPr/>
          </p:nvSpPr>
          <p:spPr>
            <a:xfrm>
              <a:off x="1757254" y="3268604"/>
              <a:ext cx="1638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</a:rPr>
                <a:t>Cumplidas a tiempo</a:t>
              </a:r>
              <a:endParaRPr lang="es-CO" sz="1400" dirty="0">
                <a:solidFill>
                  <a:schemeClr val="bg1"/>
                </a:solidFill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C90CC2D1-04D7-9D4D-2A17-EB7B187A8E0B}"/>
                </a:ext>
              </a:extLst>
            </p:cNvPr>
            <p:cNvSpPr txBox="1"/>
            <p:nvPr/>
          </p:nvSpPr>
          <p:spPr>
            <a:xfrm>
              <a:off x="1314088" y="3807644"/>
              <a:ext cx="25249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</a:rPr>
                <a:t>Cumplidas extemporáneamente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134914CC-46C6-0DD7-3C7C-3470A18B846A}"/>
                </a:ext>
              </a:extLst>
            </p:cNvPr>
            <p:cNvSpPr txBox="1"/>
            <p:nvPr/>
          </p:nvSpPr>
          <p:spPr>
            <a:xfrm>
              <a:off x="1988087" y="4356209"/>
              <a:ext cx="11769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</a:rPr>
                <a:t>No cumplidas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195A3F12-6E05-21F7-44A6-97DB93864442}"/>
                </a:ext>
              </a:extLst>
            </p:cNvPr>
            <p:cNvSpPr txBox="1"/>
            <p:nvPr/>
          </p:nvSpPr>
          <p:spPr>
            <a:xfrm>
              <a:off x="1430658" y="2180774"/>
              <a:ext cx="22917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</a:rPr>
                <a:t>Tareas planeadas para el año</a:t>
              </a:r>
              <a:endParaRPr lang="es-CO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927BDA6B-4CBA-2378-4E6D-930C1BC80DE5}"/>
                </a:ext>
              </a:extLst>
            </p:cNvPr>
            <p:cNvCxnSpPr>
              <a:cxnSpLocks/>
            </p:cNvCxnSpPr>
            <p:nvPr/>
          </p:nvCxnSpPr>
          <p:spPr>
            <a:xfrm>
              <a:off x="874831" y="2618214"/>
              <a:ext cx="488346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538509E2-3324-622C-9386-18CC911887A3}"/>
                </a:ext>
              </a:extLst>
            </p:cNvPr>
            <p:cNvSpPr txBox="1"/>
            <p:nvPr/>
          </p:nvSpPr>
          <p:spPr>
            <a:xfrm>
              <a:off x="1497391" y="4896036"/>
              <a:ext cx="22406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</a:rPr>
                <a:t>Porcentaje de cumplimiento</a:t>
              </a:r>
              <a:endParaRPr lang="es-CO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id="{CF488D35-0A55-9A5E-1A66-30691BB9FABE}"/>
                </a:ext>
              </a:extLst>
            </p:cNvPr>
            <p:cNvCxnSpPr>
              <a:cxnSpLocks/>
            </p:cNvCxnSpPr>
            <p:nvPr/>
          </p:nvCxnSpPr>
          <p:spPr>
            <a:xfrm>
              <a:off x="851913" y="3188610"/>
              <a:ext cx="488346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>
              <a:extLst>
                <a:ext uri="{FF2B5EF4-FFF2-40B4-BE49-F238E27FC236}">
                  <a16:creationId xmlns:a16="http://schemas.microsoft.com/office/drawing/2014/main" id="{5F1CBA2F-AA14-889F-8549-3ACA774A8DB2}"/>
                </a:ext>
              </a:extLst>
            </p:cNvPr>
            <p:cNvCxnSpPr>
              <a:cxnSpLocks/>
            </p:cNvCxnSpPr>
            <p:nvPr/>
          </p:nvCxnSpPr>
          <p:spPr>
            <a:xfrm>
              <a:off x="835650" y="3713846"/>
              <a:ext cx="488346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158BF2AE-1B4B-A489-05DC-88DCFD6745FF}"/>
                </a:ext>
              </a:extLst>
            </p:cNvPr>
            <p:cNvCxnSpPr>
              <a:cxnSpLocks/>
            </p:cNvCxnSpPr>
            <p:nvPr/>
          </p:nvCxnSpPr>
          <p:spPr>
            <a:xfrm>
              <a:off x="851913" y="4273434"/>
              <a:ext cx="488346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>
              <a:extLst>
                <a:ext uri="{FF2B5EF4-FFF2-40B4-BE49-F238E27FC236}">
                  <a16:creationId xmlns:a16="http://schemas.microsoft.com/office/drawing/2014/main" id="{755DE10C-11EA-0513-011C-1600FECA7C62}"/>
                </a:ext>
              </a:extLst>
            </p:cNvPr>
            <p:cNvCxnSpPr>
              <a:cxnSpLocks/>
            </p:cNvCxnSpPr>
            <p:nvPr/>
          </p:nvCxnSpPr>
          <p:spPr>
            <a:xfrm>
              <a:off x="851913" y="4812474"/>
              <a:ext cx="488346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E18625DB-0B26-8C0D-9EA6-23944BCE34BD}"/>
                </a:ext>
              </a:extLst>
            </p:cNvPr>
            <p:cNvSpPr txBox="1"/>
            <p:nvPr/>
          </p:nvSpPr>
          <p:spPr>
            <a:xfrm>
              <a:off x="4606205" y="2150917"/>
              <a:ext cx="530915" cy="495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latin typeface="Century Gothic" panose="020B0502020202020204" pitchFamily="34" charset="0"/>
                </a:rPr>
                <a:t>169</a:t>
              </a:r>
              <a:endParaRPr lang="es-CO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770C197C-6D2B-152A-659E-7E16827C56D3}"/>
                </a:ext>
              </a:extLst>
            </p:cNvPr>
            <p:cNvSpPr txBox="1"/>
            <p:nvPr/>
          </p:nvSpPr>
          <p:spPr>
            <a:xfrm>
              <a:off x="4678340" y="2719814"/>
              <a:ext cx="415498" cy="495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latin typeface="Century Gothic" panose="020B0502020202020204" pitchFamily="34" charset="0"/>
                </a:rPr>
                <a:t>52</a:t>
              </a:r>
              <a:endParaRPr lang="es-CO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4CFFBAB5-25F3-6F3C-3544-1E1443F06993}"/>
                </a:ext>
              </a:extLst>
            </p:cNvPr>
            <p:cNvSpPr txBox="1"/>
            <p:nvPr/>
          </p:nvSpPr>
          <p:spPr>
            <a:xfrm>
              <a:off x="4567733" y="4878549"/>
              <a:ext cx="764953" cy="495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latin typeface="Century Gothic" panose="020B0502020202020204" pitchFamily="34" charset="0"/>
                </a:rPr>
                <a:t>22.5%</a:t>
              </a:r>
              <a:endParaRPr lang="es-CO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C988C072-6470-8B80-6873-A222BF573439}"/>
                </a:ext>
              </a:extLst>
            </p:cNvPr>
            <p:cNvSpPr txBox="1"/>
            <p:nvPr/>
          </p:nvSpPr>
          <p:spPr>
            <a:xfrm>
              <a:off x="4678340" y="3251100"/>
              <a:ext cx="415498" cy="495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latin typeface="Century Gothic" panose="020B0502020202020204" pitchFamily="34" charset="0"/>
                </a:rPr>
                <a:t>38</a:t>
              </a:r>
              <a:endParaRPr lang="es-CO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863A2807-23A8-233C-1583-341A1530F2BB}"/>
                </a:ext>
              </a:extLst>
            </p:cNvPr>
            <p:cNvSpPr txBox="1"/>
            <p:nvPr/>
          </p:nvSpPr>
          <p:spPr>
            <a:xfrm>
              <a:off x="4721622" y="3757419"/>
              <a:ext cx="415498" cy="495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latin typeface="Century Gothic" panose="020B0502020202020204" pitchFamily="34" charset="0"/>
                </a:rPr>
                <a:t>14</a:t>
              </a:r>
              <a:endParaRPr lang="es-CO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2C192FEE-E480-F9D4-F842-A7D6B46E0398}"/>
                </a:ext>
              </a:extLst>
            </p:cNvPr>
            <p:cNvSpPr txBox="1"/>
            <p:nvPr/>
          </p:nvSpPr>
          <p:spPr>
            <a:xfrm>
              <a:off x="4750475" y="4315906"/>
              <a:ext cx="300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latin typeface="Century Gothic" panose="020B0502020202020204" pitchFamily="34" charset="0"/>
                </a:rPr>
                <a:t>0</a:t>
              </a:r>
              <a:endParaRPr lang="es-CO" sz="16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2AC1BEE9-B72A-D4DC-9F61-FB0154F12714}"/>
              </a:ext>
            </a:extLst>
          </p:cNvPr>
          <p:cNvGrpSpPr/>
          <p:nvPr/>
        </p:nvGrpSpPr>
        <p:grpSpPr>
          <a:xfrm>
            <a:off x="308609" y="3901173"/>
            <a:ext cx="6216735" cy="1165694"/>
            <a:chOff x="346211" y="5772290"/>
            <a:chExt cx="6216735" cy="1410488"/>
          </a:xfrm>
        </p:grpSpPr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76A8715E-F9C0-8DEA-D05D-51D4DE595D90}"/>
                </a:ext>
              </a:extLst>
            </p:cNvPr>
            <p:cNvSpPr/>
            <p:nvPr/>
          </p:nvSpPr>
          <p:spPr>
            <a:xfrm>
              <a:off x="1916965" y="5776602"/>
              <a:ext cx="4586837" cy="1406174"/>
            </a:xfrm>
            <a:prstGeom prst="roundRect">
              <a:avLst>
                <a:gd name="adj" fmla="val 501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3906C19E-0B14-F10E-AFBC-979A5498A27B}"/>
                </a:ext>
              </a:extLst>
            </p:cNvPr>
            <p:cNvSpPr/>
            <p:nvPr/>
          </p:nvSpPr>
          <p:spPr>
            <a:xfrm flipH="1">
              <a:off x="4353446" y="5772290"/>
              <a:ext cx="1108365" cy="1410488"/>
            </a:xfrm>
            <a:prstGeom prst="roundRect">
              <a:avLst>
                <a:gd name="adj" fmla="val 5013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sp>
          <p:nvSpPr>
            <p:cNvPr id="58" name="Rectángulo: esquinas redondeadas 57">
              <a:extLst>
                <a:ext uri="{FF2B5EF4-FFF2-40B4-BE49-F238E27FC236}">
                  <a16:creationId xmlns:a16="http://schemas.microsoft.com/office/drawing/2014/main" id="{4988A7D4-BD5B-028F-9D62-237D603040D9}"/>
                </a:ext>
              </a:extLst>
            </p:cNvPr>
            <p:cNvSpPr/>
            <p:nvPr/>
          </p:nvSpPr>
          <p:spPr>
            <a:xfrm flipH="1">
              <a:off x="1952833" y="5772290"/>
              <a:ext cx="1219201" cy="1410488"/>
            </a:xfrm>
            <a:prstGeom prst="roundRect">
              <a:avLst>
                <a:gd name="adj" fmla="val 5013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BD01D3E1-9AC3-9F97-8A7A-91CF8A853878}"/>
                </a:ext>
              </a:extLst>
            </p:cNvPr>
            <p:cNvSpPr/>
            <p:nvPr/>
          </p:nvSpPr>
          <p:spPr>
            <a:xfrm>
              <a:off x="406478" y="6273802"/>
              <a:ext cx="1798385" cy="908975"/>
            </a:xfrm>
            <a:prstGeom prst="roundRect">
              <a:avLst>
                <a:gd name="adj" fmla="val 5013"/>
              </a:avLst>
            </a:prstGeom>
            <a:solidFill>
              <a:srgbClr val="0264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22E8F8CF-0994-ECFC-8FFC-069F89143E11}"/>
                </a:ext>
              </a:extLst>
            </p:cNvPr>
            <p:cNvSpPr txBox="1"/>
            <p:nvPr/>
          </p:nvSpPr>
          <p:spPr>
            <a:xfrm>
              <a:off x="346211" y="6768171"/>
              <a:ext cx="1907703" cy="372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</a:rPr>
                <a:t>Cumplimiento a tiempo</a:t>
              </a:r>
              <a:endParaRPr lang="es-CO" sz="1400" dirty="0">
                <a:solidFill>
                  <a:schemeClr val="bg1"/>
                </a:solidFill>
              </a:endParaRP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13CF772F-66A5-2066-4CE9-0D6539E8EE1D}"/>
                </a:ext>
              </a:extLst>
            </p:cNvPr>
            <p:cNvSpPr txBox="1"/>
            <p:nvPr/>
          </p:nvSpPr>
          <p:spPr>
            <a:xfrm>
              <a:off x="887717" y="6313630"/>
              <a:ext cx="981744" cy="372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</a:rPr>
                <a:t>Proyección</a:t>
              </a:r>
              <a:endParaRPr lang="es-CO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749D2417-D3A3-E96B-3A03-8B7DE3F793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4946" y="6739313"/>
              <a:ext cx="6048000" cy="121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0007A3DC-493A-FD9E-178C-CC8293184EB9}"/>
                </a:ext>
              </a:extLst>
            </p:cNvPr>
            <p:cNvSpPr txBox="1"/>
            <p:nvPr/>
          </p:nvSpPr>
          <p:spPr>
            <a:xfrm>
              <a:off x="2364196" y="6324698"/>
              <a:ext cx="569387" cy="409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latin typeface="Century Gothic" panose="020B0502020202020204" pitchFamily="34" charset="0"/>
                </a:rPr>
                <a:t>11</a:t>
              </a:r>
              <a:r>
                <a:rPr lang="es-MX" sz="1200" b="1" dirty="0">
                  <a:latin typeface="Century Gothic" panose="020B0502020202020204" pitchFamily="34" charset="0"/>
                </a:rPr>
                <a:t>%</a:t>
              </a:r>
              <a:endParaRPr lang="es-CO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0" name="CuadroTexto 59">
              <a:extLst>
                <a:ext uri="{FF2B5EF4-FFF2-40B4-BE49-F238E27FC236}">
                  <a16:creationId xmlns:a16="http://schemas.microsoft.com/office/drawing/2014/main" id="{9E9C2004-5B14-4FF8-F08E-76E8BA4548D2}"/>
                </a:ext>
              </a:extLst>
            </p:cNvPr>
            <p:cNvSpPr txBox="1"/>
            <p:nvPr/>
          </p:nvSpPr>
          <p:spPr>
            <a:xfrm>
              <a:off x="1967164" y="5836146"/>
              <a:ext cx="1209674" cy="42679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fontAlgn="b">
                <a:lnSpc>
                  <a:spcPts val="1500"/>
                </a:lnSpc>
              </a:pPr>
              <a:r>
                <a:rPr lang="es-CO" sz="1200" b="1" u="none" strike="noStrike" dirty="0">
                  <a:effectLst/>
                  <a:latin typeface="Myriad Pro" panose="020B0503030403020204" pitchFamily="34" charset="0"/>
                </a:rPr>
                <a:t>Primer</a:t>
              </a:r>
            </a:p>
            <a:p>
              <a:pPr algn="ctr" fontAlgn="b">
                <a:lnSpc>
                  <a:spcPts val="1500"/>
                </a:lnSpc>
              </a:pPr>
              <a:r>
                <a:rPr lang="es-CO" sz="1050" b="1" i="0" u="none" strike="noStrike" dirty="0">
                  <a:effectLst/>
                  <a:latin typeface="Myriad Pro" panose="020B0503030403020204" pitchFamily="34" charset="0"/>
                </a:rPr>
                <a:t>trimestre</a:t>
              </a:r>
            </a:p>
          </p:txBody>
        </p:sp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C7212012-F842-C5E1-1FAE-52770F282121}"/>
                </a:ext>
              </a:extLst>
            </p:cNvPr>
            <p:cNvSpPr txBox="1"/>
            <p:nvPr/>
          </p:nvSpPr>
          <p:spPr>
            <a:xfrm>
              <a:off x="3329462" y="5836146"/>
              <a:ext cx="841396" cy="42679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fontAlgn="b">
                <a:lnSpc>
                  <a:spcPts val="1500"/>
                </a:lnSpc>
              </a:pPr>
              <a:r>
                <a:rPr lang="es-CO" sz="1200" b="1" u="none" strike="noStrike" dirty="0">
                  <a:effectLst/>
                  <a:latin typeface="Myriad Pro" panose="020B0503030403020204" pitchFamily="34" charset="0"/>
                </a:rPr>
                <a:t>Segundo</a:t>
              </a:r>
            </a:p>
            <a:p>
              <a:pPr algn="ctr" fontAlgn="b">
                <a:lnSpc>
                  <a:spcPts val="1500"/>
                </a:lnSpc>
              </a:pPr>
              <a:r>
                <a:rPr lang="es-CO" sz="1050" b="1" i="0" u="none" strike="noStrike" dirty="0">
                  <a:effectLst/>
                  <a:latin typeface="Myriad Pro" panose="020B0503030403020204" pitchFamily="34" charset="0"/>
                </a:rPr>
                <a:t>trimestre</a:t>
              </a:r>
            </a:p>
          </p:txBody>
        </p:sp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30AF39DF-0676-A802-E408-312E7D20DE5D}"/>
                </a:ext>
              </a:extLst>
            </p:cNvPr>
            <p:cNvSpPr txBox="1"/>
            <p:nvPr/>
          </p:nvSpPr>
          <p:spPr>
            <a:xfrm>
              <a:off x="4495816" y="5836145"/>
              <a:ext cx="841396" cy="42679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fontAlgn="b">
                <a:lnSpc>
                  <a:spcPts val="1500"/>
                </a:lnSpc>
              </a:pPr>
              <a:r>
                <a:rPr lang="es-CO" sz="1200" b="1" u="none" strike="noStrike" dirty="0">
                  <a:effectLst/>
                  <a:latin typeface="Myriad Pro" panose="020B0503030403020204" pitchFamily="34" charset="0"/>
                </a:rPr>
                <a:t>Tercer</a:t>
              </a:r>
            </a:p>
            <a:p>
              <a:pPr algn="ctr" fontAlgn="b">
                <a:lnSpc>
                  <a:spcPts val="1500"/>
                </a:lnSpc>
              </a:pPr>
              <a:r>
                <a:rPr lang="es-CO" sz="1050" b="1" i="0" u="none" strike="noStrike" dirty="0">
                  <a:effectLst/>
                  <a:latin typeface="Myriad Pro" panose="020B0503030403020204" pitchFamily="34" charset="0"/>
                </a:rPr>
                <a:t>trimestre</a:t>
              </a:r>
            </a:p>
          </p:txBody>
        </p:sp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F79CD557-A774-7ECC-B496-39D91345CC9C}"/>
                </a:ext>
              </a:extLst>
            </p:cNvPr>
            <p:cNvSpPr txBox="1"/>
            <p:nvPr/>
          </p:nvSpPr>
          <p:spPr>
            <a:xfrm>
              <a:off x="5575936" y="5836143"/>
              <a:ext cx="841396" cy="42679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fontAlgn="b">
                <a:lnSpc>
                  <a:spcPts val="1500"/>
                </a:lnSpc>
              </a:pPr>
              <a:r>
                <a:rPr lang="es-CO" sz="1200" b="1" u="none" strike="noStrike" dirty="0">
                  <a:effectLst/>
                  <a:latin typeface="Myriad Pro" panose="020B0503030403020204" pitchFamily="34" charset="0"/>
                </a:rPr>
                <a:t>Cuarto</a:t>
              </a:r>
            </a:p>
            <a:p>
              <a:pPr algn="ctr" fontAlgn="b">
                <a:lnSpc>
                  <a:spcPts val="1500"/>
                </a:lnSpc>
              </a:pPr>
              <a:r>
                <a:rPr lang="es-CO" sz="1050" b="1" i="0" u="none" strike="noStrike" dirty="0">
                  <a:effectLst/>
                  <a:latin typeface="Myriad Pro" panose="020B0503030403020204" pitchFamily="34" charset="0"/>
                </a:rPr>
                <a:t>trimestre</a:t>
              </a:r>
            </a:p>
          </p:txBody>
        </p:sp>
        <p:cxnSp>
          <p:nvCxnSpPr>
            <p:cNvPr id="64" name="Conector recto 63">
              <a:extLst>
                <a:ext uri="{FF2B5EF4-FFF2-40B4-BE49-F238E27FC236}">
                  <a16:creationId xmlns:a16="http://schemas.microsoft.com/office/drawing/2014/main" id="{18621E45-60A8-07D8-2F30-5E4801C42B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4946" y="6250940"/>
              <a:ext cx="6048000" cy="121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8DCE163A-255D-3336-E511-7079B73328D6}"/>
                </a:ext>
              </a:extLst>
            </p:cNvPr>
            <p:cNvSpPr txBox="1"/>
            <p:nvPr/>
          </p:nvSpPr>
          <p:spPr>
            <a:xfrm>
              <a:off x="3455648" y="6324698"/>
              <a:ext cx="548548" cy="409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latin typeface="Century Gothic" panose="020B0502020202020204" pitchFamily="34" charset="0"/>
                </a:rPr>
                <a:t>31</a:t>
              </a:r>
              <a:r>
                <a:rPr lang="es-MX" sz="1200" b="1" dirty="0">
                  <a:latin typeface="Century Gothic" panose="020B0502020202020204" pitchFamily="34" charset="0"/>
                </a:rPr>
                <a:t>%</a:t>
              </a:r>
              <a:endParaRPr lang="es-CO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37FAD416-128E-B70E-7B1B-7823A3659179}"/>
                </a:ext>
              </a:extLst>
            </p:cNvPr>
            <p:cNvSpPr txBox="1"/>
            <p:nvPr/>
          </p:nvSpPr>
          <p:spPr>
            <a:xfrm>
              <a:off x="4583005" y="6324698"/>
              <a:ext cx="548548" cy="409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latin typeface="Century Gothic" panose="020B0502020202020204" pitchFamily="34" charset="0"/>
                </a:rPr>
                <a:t>16</a:t>
              </a:r>
              <a:r>
                <a:rPr lang="es-MX" sz="1200" b="1" dirty="0">
                  <a:latin typeface="Century Gothic" panose="020B0502020202020204" pitchFamily="34" charset="0"/>
                </a:rPr>
                <a:t>%</a:t>
              </a:r>
              <a:endParaRPr lang="es-CO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EAE688DB-A983-F639-15DD-D3CB9CEB18DA}"/>
                </a:ext>
              </a:extLst>
            </p:cNvPr>
            <p:cNvSpPr txBox="1"/>
            <p:nvPr/>
          </p:nvSpPr>
          <p:spPr>
            <a:xfrm>
              <a:off x="5641599" y="6324698"/>
              <a:ext cx="569387" cy="409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latin typeface="Century Gothic" panose="020B0502020202020204" pitchFamily="34" charset="0"/>
                </a:rPr>
                <a:t>42</a:t>
              </a:r>
              <a:r>
                <a:rPr lang="es-MX" sz="1200" b="1" dirty="0">
                  <a:latin typeface="Century Gothic" panose="020B0502020202020204" pitchFamily="34" charset="0"/>
                </a:rPr>
                <a:t>%</a:t>
              </a:r>
              <a:endParaRPr lang="es-CO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F8A1D473-BE99-7B0F-D5D4-D2115BFA4F52}"/>
                </a:ext>
              </a:extLst>
            </p:cNvPr>
            <p:cNvSpPr txBox="1"/>
            <p:nvPr/>
          </p:nvSpPr>
          <p:spPr>
            <a:xfrm>
              <a:off x="2433359" y="6750389"/>
              <a:ext cx="433132" cy="409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latin typeface="Century Gothic" panose="020B0502020202020204" pitchFamily="34" charset="0"/>
                </a:rPr>
                <a:t>8</a:t>
              </a:r>
              <a:r>
                <a:rPr lang="es-MX" sz="1200" b="1" dirty="0">
                  <a:latin typeface="Century Gothic" panose="020B0502020202020204" pitchFamily="34" charset="0"/>
                </a:rPr>
                <a:t>%</a:t>
              </a:r>
              <a:endParaRPr lang="es-CO" sz="16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02" name="Rectángulo: esquinas redondeadas 101">
            <a:extLst>
              <a:ext uri="{FF2B5EF4-FFF2-40B4-BE49-F238E27FC236}">
                <a16:creationId xmlns:a16="http://schemas.microsoft.com/office/drawing/2014/main" id="{BF16FF6F-2B19-5456-0733-502B80268BCB}"/>
              </a:ext>
            </a:extLst>
          </p:cNvPr>
          <p:cNvSpPr/>
          <p:nvPr/>
        </p:nvSpPr>
        <p:spPr>
          <a:xfrm>
            <a:off x="738233" y="5260566"/>
            <a:ext cx="1770760" cy="3883434"/>
          </a:xfrm>
          <a:prstGeom prst="roundRect">
            <a:avLst>
              <a:gd name="adj" fmla="val 5013"/>
            </a:avLst>
          </a:prstGeom>
          <a:solidFill>
            <a:srgbClr val="0264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A9699FE5-135E-A783-EF97-1F0DF3C2C365}"/>
              </a:ext>
            </a:extLst>
          </p:cNvPr>
          <p:cNvSpPr/>
          <p:nvPr/>
        </p:nvSpPr>
        <p:spPr>
          <a:xfrm>
            <a:off x="1406221" y="5268324"/>
            <a:ext cx="2161573" cy="285464"/>
          </a:xfrm>
          <a:prstGeom prst="roundRect">
            <a:avLst>
              <a:gd name="adj" fmla="val 501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A9945495-9CF0-BE9A-98A6-2F62A71A9C3C}"/>
              </a:ext>
            </a:extLst>
          </p:cNvPr>
          <p:cNvSpPr/>
          <p:nvPr/>
        </p:nvSpPr>
        <p:spPr>
          <a:xfrm>
            <a:off x="738233" y="5263615"/>
            <a:ext cx="1770760" cy="292040"/>
          </a:xfrm>
          <a:prstGeom prst="roundRect">
            <a:avLst>
              <a:gd name="adj" fmla="val 0"/>
            </a:avLst>
          </a:prstGeom>
          <a:solidFill>
            <a:srgbClr val="1777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88CBF6C-C04D-286F-64C7-D4E5CA9FBBA2}"/>
              </a:ext>
            </a:extLst>
          </p:cNvPr>
          <p:cNvSpPr txBox="1"/>
          <p:nvPr/>
        </p:nvSpPr>
        <p:spPr>
          <a:xfrm>
            <a:off x="1259351" y="5597376"/>
            <a:ext cx="5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JESEP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2C14B1A1-5BC2-C30F-F7D4-275AA37E1DB1}"/>
              </a:ext>
            </a:extLst>
          </p:cNvPr>
          <p:cNvSpPr txBox="1"/>
          <p:nvPr/>
        </p:nvSpPr>
        <p:spPr>
          <a:xfrm>
            <a:off x="1243257" y="5907154"/>
            <a:ext cx="623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DIFRA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D5159809-40F5-AAFF-D0AE-9A641D68AC5C}"/>
              </a:ext>
            </a:extLst>
          </p:cNvPr>
          <p:cNvSpPr txBox="1"/>
          <p:nvPr/>
        </p:nvSpPr>
        <p:spPr>
          <a:xfrm>
            <a:off x="1249252" y="6211428"/>
            <a:ext cx="611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DILOF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49E95A31-80C5-93E9-3ED2-E71AB70A31FE}"/>
              </a:ext>
            </a:extLst>
          </p:cNvPr>
          <p:cNvSpPr txBox="1"/>
          <p:nvPr/>
        </p:nvSpPr>
        <p:spPr>
          <a:xfrm>
            <a:off x="1308188" y="6521079"/>
            <a:ext cx="494029" cy="23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DIRAN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40A8A1A6-3C65-448B-5ECE-4E16AAE9760F}"/>
              </a:ext>
            </a:extLst>
          </p:cNvPr>
          <p:cNvSpPr txBox="1"/>
          <p:nvPr/>
        </p:nvSpPr>
        <p:spPr>
          <a:xfrm>
            <a:off x="1179287" y="5264527"/>
            <a:ext cx="885179" cy="279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Unidades</a:t>
            </a:r>
            <a:endParaRPr lang="es-CO" sz="1400" b="1" dirty="0">
              <a:solidFill>
                <a:schemeClr val="bg1"/>
              </a:solidFill>
            </a:endParaRPr>
          </a:p>
        </p:txBody>
      </p: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F887F5C9-D7E5-DF04-E015-0C32DB215A7B}"/>
              </a:ext>
            </a:extLst>
          </p:cNvPr>
          <p:cNvCxnSpPr>
            <a:cxnSpLocks/>
          </p:cNvCxnSpPr>
          <p:nvPr/>
        </p:nvCxnSpPr>
        <p:spPr>
          <a:xfrm>
            <a:off x="668977" y="5554312"/>
            <a:ext cx="29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adroTexto 55">
            <a:extLst>
              <a:ext uri="{FF2B5EF4-FFF2-40B4-BE49-F238E27FC236}">
                <a16:creationId xmlns:a16="http://schemas.microsoft.com/office/drawing/2014/main" id="{02970FFC-67B0-1C10-FA21-1E06F2C9AA18}"/>
              </a:ext>
            </a:extLst>
          </p:cNvPr>
          <p:cNvSpPr txBox="1"/>
          <p:nvPr/>
        </p:nvSpPr>
        <p:spPr>
          <a:xfrm>
            <a:off x="1345656" y="6825797"/>
            <a:ext cx="480973" cy="23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DISAN</a:t>
            </a:r>
            <a:endParaRPr lang="es-CO" sz="1400" dirty="0">
              <a:solidFill>
                <a:schemeClr val="bg1"/>
              </a:solidFill>
            </a:endParaRPr>
          </a:p>
        </p:txBody>
      </p: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231DE9FF-2369-E875-E3C8-7277B63FE658}"/>
              </a:ext>
            </a:extLst>
          </p:cNvPr>
          <p:cNvCxnSpPr>
            <a:cxnSpLocks/>
          </p:cNvCxnSpPr>
          <p:nvPr/>
        </p:nvCxnSpPr>
        <p:spPr>
          <a:xfrm>
            <a:off x="668977" y="5862000"/>
            <a:ext cx="29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9FA4A7BE-E4D2-09B4-9381-BD33E44B5B9A}"/>
              </a:ext>
            </a:extLst>
          </p:cNvPr>
          <p:cNvCxnSpPr>
            <a:cxnSpLocks/>
          </p:cNvCxnSpPr>
          <p:nvPr/>
        </p:nvCxnSpPr>
        <p:spPr>
          <a:xfrm>
            <a:off x="668977" y="6158481"/>
            <a:ext cx="29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47E34E6C-FD8F-C105-C06A-1BB21D8F8EFD}"/>
              </a:ext>
            </a:extLst>
          </p:cNvPr>
          <p:cNvCxnSpPr>
            <a:cxnSpLocks/>
          </p:cNvCxnSpPr>
          <p:nvPr/>
        </p:nvCxnSpPr>
        <p:spPr>
          <a:xfrm>
            <a:off x="668977" y="6474354"/>
            <a:ext cx="29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id="{138F6055-2305-3827-038E-E269541CB853}"/>
              </a:ext>
            </a:extLst>
          </p:cNvPr>
          <p:cNvCxnSpPr>
            <a:cxnSpLocks/>
          </p:cNvCxnSpPr>
          <p:nvPr/>
        </p:nvCxnSpPr>
        <p:spPr>
          <a:xfrm>
            <a:off x="668977" y="6778628"/>
            <a:ext cx="29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uadroTexto 66">
            <a:extLst>
              <a:ext uri="{FF2B5EF4-FFF2-40B4-BE49-F238E27FC236}">
                <a16:creationId xmlns:a16="http://schemas.microsoft.com/office/drawing/2014/main" id="{02C7A32B-81E0-AA61-B89E-12DBA9BC6062}"/>
              </a:ext>
            </a:extLst>
          </p:cNvPr>
          <p:cNvSpPr txBox="1"/>
          <p:nvPr/>
        </p:nvSpPr>
        <p:spPr>
          <a:xfrm>
            <a:off x="2626612" y="5256076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>
                <a:latin typeface="Century Gothic" panose="020B0502020202020204" pitchFamily="34" charset="0"/>
              </a:rPr>
              <a:t>Tareas</a:t>
            </a:r>
            <a:endParaRPr lang="es-CO" sz="1400" b="1" dirty="0">
              <a:latin typeface="Century Gothic" panose="020B0502020202020204" pitchFamily="34" charset="0"/>
            </a:endParaRP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7C660FB1-D4F2-ED3A-0C6A-25AF6B254EE2}"/>
              </a:ext>
            </a:extLst>
          </p:cNvPr>
          <p:cNvSpPr txBox="1"/>
          <p:nvPr/>
        </p:nvSpPr>
        <p:spPr>
          <a:xfrm>
            <a:off x="2859047" y="559737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4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9A4E14A8-05FA-826C-41E2-6D0C0C0BA318}"/>
              </a:ext>
            </a:extLst>
          </p:cNvPr>
          <p:cNvSpPr txBox="1"/>
          <p:nvPr/>
        </p:nvSpPr>
        <p:spPr>
          <a:xfrm>
            <a:off x="2859047" y="680206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1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5C86B8FF-2008-1892-C617-C8128E639E0F}"/>
              </a:ext>
            </a:extLst>
          </p:cNvPr>
          <p:cNvSpPr txBox="1"/>
          <p:nvPr/>
        </p:nvSpPr>
        <p:spPr>
          <a:xfrm>
            <a:off x="2859047" y="589727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4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29A4550A-8BB2-3A5C-8282-5410BCBB344D}"/>
              </a:ext>
            </a:extLst>
          </p:cNvPr>
          <p:cNvSpPr txBox="1"/>
          <p:nvPr/>
        </p:nvSpPr>
        <p:spPr>
          <a:xfrm>
            <a:off x="2859047" y="618782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9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73394ED3-5211-D285-34C9-68EA19836746}"/>
              </a:ext>
            </a:extLst>
          </p:cNvPr>
          <p:cNvSpPr txBox="1"/>
          <p:nvPr/>
        </p:nvSpPr>
        <p:spPr>
          <a:xfrm>
            <a:off x="2859047" y="649832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2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EB8AD76D-00DD-2696-F6C2-85892ACFF80C}"/>
              </a:ext>
            </a:extLst>
          </p:cNvPr>
          <p:cNvCxnSpPr>
            <a:cxnSpLocks/>
          </p:cNvCxnSpPr>
          <p:nvPr/>
        </p:nvCxnSpPr>
        <p:spPr>
          <a:xfrm>
            <a:off x="668977" y="7064190"/>
            <a:ext cx="29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uadroTexto 73">
            <a:extLst>
              <a:ext uri="{FF2B5EF4-FFF2-40B4-BE49-F238E27FC236}">
                <a16:creationId xmlns:a16="http://schemas.microsoft.com/office/drawing/2014/main" id="{D7617DB5-6A02-318C-4941-B7017DDE646D}"/>
              </a:ext>
            </a:extLst>
          </p:cNvPr>
          <p:cNvSpPr txBox="1"/>
          <p:nvPr/>
        </p:nvSpPr>
        <p:spPr>
          <a:xfrm>
            <a:off x="1265259" y="7082535"/>
            <a:ext cx="62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DIPOL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437F1742-97AF-96E0-D8D1-EF6C90E636D2}"/>
              </a:ext>
            </a:extLst>
          </p:cNvPr>
          <p:cNvSpPr txBox="1"/>
          <p:nvPr/>
        </p:nvSpPr>
        <p:spPr>
          <a:xfrm>
            <a:off x="2859047" y="708840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3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sp>
        <p:nvSpPr>
          <p:cNvPr id="76" name="Rectángulo: esquinas redondeadas 75">
            <a:extLst>
              <a:ext uri="{FF2B5EF4-FFF2-40B4-BE49-F238E27FC236}">
                <a16:creationId xmlns:a16="http://schemas.microsoft.com/office/drawing/2014/main" id="{B3DFC21B-177D-7F4A-FD61-8895B0F24193}"/>
              </a:ext>
            </a:extLst>
          </p:cNvPr>
          <p:cNvSpPr/>
          <p:nvPr/>
        </p:nvSpPr>
        <p:spPr>
          <a:xfrm>
            <a:off x="4946269" y="5576583"/>
            <a:ext cx="1516017" cy="1643619"/>
          </a:xfrm>
          <a:prstGeom prst="roundRect">
            <a:avLst>
              <a:gd name="adj" fmla="val 501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 dirty="0"/>
          </a:p>
        </p:txBody>
      </p:sp>
      <p:sp>
        <p:nvSpPr>
          <p:cNvPr id="78" name="Rectángulo: esquinas redondeadas 77">
            <a:extLst>
              <a:ext uri="{FF2B5EF4-FFF2-40B4-BE49-F238E27FC236}">
                <a16:creationId xmlns:a16="http://schemas.microsoft.com/office/drawing/2014/main" id="{15AE5F64-CC86-66F3-EDA8-2BD747CF7460}"/>
              </a:ext>
            </a:extLst>
          </p:cNvPr>
          <p:cNvSpPr/>
          <p:nvPr/>
        </p:nvSpPr>
        <p:spPr>
          <a:xfrm>
            <a:off x="4946269" y="5574404"/>
            <a:ext cx="1516017" cy="298186"/>
          </a:xfrm>
          <a:prstGeom prst="roundRect">
            <a:avLst>
              <a:gd name="adj" fmla="val 501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79" name="Rectángulo: esquinas redondeadas 78">
            <a:extLst>
              <a:ext uri="{FF2B5EF4-FFF2-40B4-BE49-F238E27FC236}">
                <a16:creationId xmlns:a16="http://schemas.microsoft.com/office/drawing/2014/main" id="{76A50856-BCC9-87E6-8E67-F8BAA52CCCFE}"/>
              </a:ext>
            </a:extLst>
          </p:cNvPr>
          <p:cNvSpPr/>
          <p:nvPr/>
        </p:nvSpPr>
        <p:spPr>
          <a:xfrm>
            <a:off x="3783432" y="5574454"/>
            <a:ext cx="1934762" cy="1637601"/>
          </a:xfrm>
          <a:prstGeom prst="roundRect">
            <a:avLst>
              <a:gd name="adj" fmla="val 5013"/>
            </a:avLst>
          </a:prstGeom>
          <a:solidFill>
            <a:srgbClr val="0264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F6B588EF-29AF-9E2C-2955-AD9F148C4318}"/>
              </a:ext>
            </a:extLst>
          </p:cNvPr>
          <p:cNvSpPr txBox="1"/>
          <p:nvPr/>
        </p:nvSpPr>
        <p:spPr>
          <a:xfrm>
            <a:off x="3858038" y="5917744"/>
            <a:ext cx="1785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Objetivo estratégico 3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74458865-358D-EE32-C3C3-CC9339551806}"/>
              </a:ext>
            </a:extLst>
          </p:cNvPr>
          <p:cNvSpPr txBox="1"/>
          <p:nvPr/>
        </p:nvSpPr>
        <p:spPr>
          <a:xfrm>
            <a:off x="3858038" y="6227522"/>
            <a:ext cx="1785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Objetivo estratégico 4</a:t>
            </a:r>
            <a:endParaRPr lang="es-CO" sz="1400" dirty="0">
              <a:solidFill>
                <a:schemeClr val="bg1"/>
              </a:solidFill>
            </a:endParaRPr>
          </a:p>
        </p:txBody>
      </p:sp>
      <p:cxnSp>
        <p:nvCxnSpPr>
          <p:cNvPr id="85" name="Conector recto 84">
            <a:extLst>
              <a:ext uri="{FF2B5EF4-FFF2-40B4-BE49-F238E27FC236}">
                <a16:creationId xmlns:a16="http://schemas.microsoft.com/office/drawing/2014/main" id="{F07A4EAB-0D1D-9B21-25CE-1AEDAD84CA55}"/>
              </a:ext>
            </a:extLst>
          </p:cNvPr>
          <p:cNvCxnSpPr>
            <a:cxnSpLocks/>
          </p:cNvCxnSpPr>
          <p:nvPr/>
        </p:nvCxnSpPr>
        <p:spPr>
          <a:xfrm>
            <a:off x="3728989" y="5875540"/>
            <a:ext cx="27565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86">
            <a:extLst>
              <a:ext uri="{FF2B5EF4-FFF2-40B4-BE49-F238E27FC236}">
                <a16:creationId xmlns:a16="http://schemas.microsoft.com/office/drawing/2014/main" id="{53D1B3B3-E0B9-F48E-8641-13E2C46C71B0}"/>
              </a:ext>
            </a:extLst>
          </p:cNvPr>
          <p:cNvCxnSpPr>
            <a:cxnSpLocks/>
          </p:cNvCxnSpPr>
          <p:nvPr/>
        </p:nvCxnSpPr>
        <p:spPr>
          <a:xfrm>
            <a:off x="3728989" y="6197513"/>
            <a:ext cx="27565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uadroTexto 90">
            <a:extLst>
              <a:ext uri="{FF2B5EF4-FFF2-40B4-BE49-F238E27FC236}">
                <a16:creationId xmlns:a16="http://schemas.microsoft.com/office/drawing/2014/main" id="{A241479E-3B38-7D7C-FE38-72D072E12E77}"/>
              </a:ext>
            </a:extLst>
          </p:cNvPr>
          <p:cNvSpPr txBox="1"/>
          <p:nvPr/>
        </p:nvSpPr>
        <p:spPr>
          <a:xfrm>
            <a:off x="5703401" y="5576444"/>
            <a:ext cx="748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>
                <a:latin typeface="Century Gothic" panose="020B0502020202020204" pitchFamily="34" charset="0"/>
              </a:rPr>
              <a:t>Tareas</a:t>
            </a:r>
            <a:endParaRPr lang="es-CO" sz="1400" b="1" dirty="0">
              <a:latin typeface="Century Gothic" panose="020B0502020202020204" pitchFamily="34" charset="0"/>
            </a:endParaRP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9C23B6A3-83A1-9A53-CAFB-DB2B6330DEFE}"/>
              </a:ext>
            </a:extLst>
          </p:cNvPr>
          <p:cNvSpPr txBox="1"/>
          <p:nvPr/>
        </p:nvSpPr>
        <p:spPr>
          <a:xfrm>
            <a:off x="5935836" y="591774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4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id="{90862368-02D0-65C2-0809-816008F36249}"/>
              </a:ext>
            </a:extLst>
          </p:cNvPr>
          <p:cNvSpPr txBox="1"/>
          <p:nvPr/>
        </p:nvSpPr>
        <p:spPr>
          <a:xfrm>
            <a:off x="5886143" y="621764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14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sp>
        <p:nvSpPr>
          <p:cNvPr id="104" name="Rectángulo: esquinas redondeadas 103">
            <a:extLst>
              <a:ext uri="{FF2B5EF4-FFF2-40B4-BE49-F238E27FC236}">
                <a16:creationId xmlns:a16="http://schemas.microsoft.com/office/drawing/2014/main" id="{0907AF7E-47E8-39E2-D732-6C4DE1808805}"/>
              </a:ext>
            </a:extLst>
          </p:cNvPr>
          <p:cNvSpPr/>
          <p:nvPr/>
        </p:nvSpPr>
        <p:spPr>
          <a:xfrm>
            <a:off x="3784144" y="5574470"/>
            <a:ext cx="1934050" cy="295964"/>
          </a:xfrm>
          <a:prstGeom prst="roundRect">
            <a:avLst>
              <a:gd name="adj" fmla="val 0"/>
            </a:avLst>
          </a:prstGeom>
          <a:solidFill>
            <a:srgbClr val="1777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44A34990-24DC-169D-26CF-AAB093F851CD}"/>
              </a:ext>
            </a:extLst>
          </p:cNvPr>
          <p:cNvSpPr txBox="1"/>
          <p:nvPr/>
        </p:nvSpPr>
        <p:spPr>
          <a:xfrm>
            <a:off x="4376003" y="5570923"/>
            <a:ext cx="749623" cy="254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Objetivo</a:t>
            </a:r>
            <a:endParaRPr lang="es-CO" sz="1400" b="1" dirty="0">
              <a:solidFill>
                <a:schemeClr val="bg1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467CF03-56B5-DEF7-7CD9-98315F889C99}"/>
              </a:ext>
            </a:extLst>
          </p:cNvPr>
          <p:cNvSpPr txBox="1"/>
          <p:nvPr/>
        </p:nvSpPr>
        <p:spPr>
          <a:xfrm>
            <a:off x="3873514" y="6571592"/>
            <a:ext cx="1785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Objetivo estratégico 5</a:t>
            </a:r>
            <a:endParaRPr lang="es-CO" sz="1400" dirty="0">
              <a:solidFill>
                <a:schemeClr val="bg1"/>
              </a:solidFill>
            </a:endParaRP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AB06B105-551A-ACA1-E996-6FF300DCA28F}"/>
              </a:ext>
            </a:extLst>
          </p:cNvPr>
          <p:cNvCxnSpPr>
            <a:cxnSpLocks/>
          </p:cNvCxnSpPr>
          <p:nvPr/>
        </p:nvCxnSpPr>
        <p:spPr>
          <a:xfrm>
            <a:off x="3744465" y="6541583"/>
            <a:ext cx="27565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42D8521E-99F8-F850-196E-58408A86F807}"/>
              </a:ext>
            </a:extLst>
          </p:cNvPr>
          <p:cNvSpPr txBox="1"/>
          <p:nvPr/>
        </p:nvSpPr>
        <p:spPr>
          <a:xfrm>
            <a:off x="5935836" y="656171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5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18359743-252C-F09C-1C63-066E1632D23B}"/>
              </a:ext>
            </a:extLst>
          </p:cNvPr>
          <p:cNvSpPr txBox="1"/>
          <p:nvPr/>
        </p:nvSpPr>
        <p:spPr>
          <a:xfrm>
            <a:off x="1279007" y="7410828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OFTIC</a:t>
            </a:r>
            <a:endParaRPr lang="es-CO" sz="1400" dirty="0">
              <a:solidFill>
                <a:schemeClr val="bg1"/>
              </a:solidFill>
            </a:endParaRPr>
          </a:p>
        </p:txBody>
      </p: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4DD8982C-246E-C964-1A2E-86CEE85B0FB0}"/>
              </a:ext>
            </a:extLst>
          </p:cNvPr>
          <p:cNvCxnSpPr>
            <a:cxnSpLocks/>
          </p:cNvCxnSpPr>
          <p:nvPr/>
        </p:nvCxnSpPr>
        <p:spPr>
          <a:xfrm>
            <a:off x="668977" y="7396053"/>
            <a:ext cx="29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CuadroTexto 82">
            <a:extLst>
              <a:ext uri="{FF2B5EF4-FFF2-40B4-BE49-F238E27FC236}">
                <a16:creationId xmlns:a16="http://schemas.microsoft.com/office/drawing/2014/main" id="{240F8F23-9890-C35C-BE5B-B02D1F23B1FB}"/>
              </a:ext>
            </a:extLst>
          </p:cNvPr>
          <p:cNvSpPr txBox="1"/>
          <p:nvPr/>
        </p:nvSpPr>
        <p:spPr>
          <a:xfrm>
            <a:off x="2859047" y="741948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7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cxnSp>
        <p:nvCxnSpPr>
          <p:cNvPr id="86" name="Conector recto 85">
            <a:extLst>
              <a:ext uri="{FF2B5EF4-FFF2-40B4-BE49-F238E27FC236}">
                <a16:creationId xmlns:a16="http://schemas.microsoft.com/office/drawing/2014/main" id="{18960314-2253-18DC-5C22-310B9E432D79}"/>
              </a:ext>
            </a:extLst>
          </p:cNvPr>
          <p:cNvCxnSpPr>
            <a:cxnSpLocks/>
          </p:cNvCxnSpPr>
          <p:nvPr/>
        </p:nvCxnSpPr>
        <p:spPr>
          <a:xfrm>
            <a:off x="668977" y="7681615"/>
            <a:ext cx="29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uadroTexto 87">
            <a:extLst>
              <a:ext uri="{FF2B5EF4-FFF2-40B4-BE49-F238E27FC236}">
                <a16:creationId xmlns:a16="http://schemas.microsoft.com/office/drawing/2014/main" id="{4DE6CCC8-0129-8AC6-D1B1-6FE8EAC3DC1E}"/>
              </a:ext>
            </a:extLst>
          </p:cNvPr>
          <p:cNvSpPr txBox="1"/>
          <p:nvPr/>
        </p:nvSpPr>
        <p:spPr>
          <a:xfrm>
            <a:off x="1263463" y="7699960"/>
            <a:ext cx="630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DITAH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0BB2F3F5-F96C-0D53-436A-F7CEDD786636}"/>
              </a:ext>
            </a:extLst>
          </p:cNvPr>
          <p:cNvSpPr txBox="1"/>
          <p:nvPr/>
        </p:nvSpPr>
        <p:spPr>
          <a:xfrm>
            <a:off x="2859047" y="770583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3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sp>
        <p:nvSpPr>
          <p:cNvPr id="21" name="Marcador de pie de página 5">
            <a:extLst>
              <a:ext uri="{FF2B5EF4-FFF2-40B4-BE49-F238E27FC236}">
                <a16:creationId xmlns:a16="http://schemas.microsoft.com/office/drawing/2014/main" id="{48BC7538-8D6B-FF4B-243B-AF72F855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5282" y="207444"/>
            <a:ext cx="2333718" cy="227112"/>
          </a:xfrm>
        </p:spPr>
        <p:txBody>
          <a:bodyPr/>
          <a:lstStyle/>
          <a:p>
            <a:pPr algn="l"/>
            <a:r>
              <a:rPr lang="es-ES" sz="950" b="1" dirty="0">
                <a:latin typeface="Myriad Pro Light" panose="020B0403030403020204"/>
              </a:rPr>
              <a:t>Plan Estratégico Institucional “2023-2026”</a:t>
            </a:r>
            <a:endParaRPr lang="es-CO" sz="950" b="1" dirty="0">
              <a:latin typeface="Myriad Pro Light" panose="020B0403030403020204"/>
            </a:endParaRPr>
          </a:p>
        </p:txBody>
      </p:sp>
      <p:pic>
        <p:nvPicPr>
          <p:cNvPr id="90" name="Imagen 89">
            <a:extLst>
              <a:ext uri="{FF2B5EF4-FFF2-40B4-BE49-F238E27FC236}">
                <a16:creationId xmlns:a16="http://schemas.microsoft.com/office/drawing/2014/main" id="{C820BB3B-2716-5666-CB35-0C1270C74B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342" b="24090"/>
          <a:stretch/>
        </p:blipFill>
        <p:spPr>
          <a:xfrm>
            <a:off x="5162913" y="107504"/>
            <a:ext cx="1542451" cy="42105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B0DE707-AB68-F7A6-620C-5163A1556C1D}"/>
              </a:ext>
            </a:extLst>
          </p:cNvPr>
          <p:cNvSpPr txBox="1"/>
          <p:nvPr/>
        </p:nvSpPr>
        <p:spPr>
          <a:xfrm>
            <a:off x="3392996" y="4701498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>
                <a:latin typeface="Century Gothic" panose="020B0502020202020204" pitchFamily="34" charset="0"/>
              </a:rPr>
              <a:t>22.5</a:t>
            </a:r>
            <a:r>
              <a:rPr lang="es-MX" sz="1200" b="1" dirty="0">
                <a:latin typeface="Century Gothic" panose="020B0502020202020204" pitchFamily="34" charset="0"/>
              </a:rPr>
              <a:t>%</a:t>
            </a:r>
            <a:endParaRPr lang="es-CO" sz="1600" b="1" dirty="0">
              <a:latin typeface="Century Gothic" panose="020B0502020202020204" pitchFamily="34" charset="0"/>
            </a:endParaRP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A31D99AC-6BC3-34A3-276C-01C7F8193503}"/>
              </a:ext>
            </a:extLst>
          </p:cNvPr>
          <p:cNvCxnSpPr>
            <a:cxnSpLocks/>
          </p:cNvCxnSpPr>
          <p:nvPr/>
        </p:nvCxnSpPr>
        <p:spPr>
          <a:xfrm>
            <a:off x="693024" y="7992380"/>
            <a:ext cx="29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A877229E-1909-E774-81A1-454FFF52DEE7}"/>
              </a:ext>
            </a:extLst>
          </p:cNvPr>
          <p:cNvCxnSpPr>
            <a:cxnSpLocks/>
          </p:cNvCxnSpPr>
          <p:nvPr/>
        </p:nvCxnSpPr>
        <p:spPr>
          <a:xfrm>
            <a:off x="728700" y="8316416"/>
            <a:ext cx="29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cto 92">
            <a:extLst>
              <a:ext uri="{FF2B5EF4-FFF2-40B4-BE49-F238E27FC236}">
                <a16:creationId xmlns:a16="http://schemas.microsoft.com/office/drawing/2014/main" id="{30F358A2-1941-413E-A541-6684C5128B12}"/>
              </a:ext>
            </a:extLst>
          </p:cNvPr>
          <p:cNvCxnSpPr>
            <a:cxnSpLocks/>
          </p:cNvCxnSpPr>
          <p:nvPr/>
        </p:nvCxnSpPr>
        <p:spPr>
          <a:xfrm>
            <a:off x="728700" y="8640452"/>
            <a:ext cx="29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cto 94">
            <a:extLst>
              <a:ext uri="{FF2B5EF4-FFF2-40B4-BE49-F238E27FC236}">
                <a16:creationId xmlns:a16="http://schemas.microsoft.com/office/drawing/2014/main" id="{D6F75D75-4FF3-EAAA-94D8-798E03DE8801}"/>
              </a:ext>
            </a:extLst>
          </p:cNvPr>
          <p:cNvCxnSpPr>
            <a:cxnSpLocks/>
          </p:cNvCxnSpPr>
          <p:nvPr/>
        </p:nvCxnSpPr>
        <p:spPr>
          <a:xfrm>
            <a:off x="692696" y="8964488"/>
            <a:ext cx="29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CuadroTexto 95">
            <a:extLst>
              <a:ext uri="{FF2B5EF4-FFF2-40B4-BE49-F238E27FC236}">
                <a16:creationId xmlns:a16="http://schemas.microsoft.com/office/drawing/2014/main" id="{EEFF61FC-A49C-B5CB-C61F-EE0865A359C8}"/>
              </a:ext>
            </a:extLst>
          </p:cNvPr>
          <p:cNvSpPr txBox="1"/>
          <p:nvPr/>
        </p:nvSpPr>
        <p:spPr>
          <a:xfrm>
            <a:off x="1219322" y="8038769"/>
            <a:ext cx="657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OFPLA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C94F8485-188A-A6C4-B116-C20CDDC82391}"/>
              </a:ext>
            </a:extLst>
          </p:cNvPr>
          <p:cNvSpPr txBox="1"/>
          <p:nvPr/>
        </p:nvSpPr>
        <p:spPr>
          <a:xfrm>
            <a:off x="2828340" y="804464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1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41111063-918B-5844-8A22-B59741E1399F}"/>
              </a:ext>
            </a:extLst>
          </p:cNvPr>
          <p:cNvSpPr txBox="1"/>
          <p:nvPr/>
        </p:nvSpPr>
        <p:spPr>
          <a:xfrm>
            <a:off x="1232947" y="8326801"/>
            <a:ext cx="630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DITRA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99" name="CuadroTexto 98">
            <a:extLst>
              <a:ext uri="{FF2B5EF4-FFF2-40B4-BE49-F238E27FC236}">
                <a16:creationId xmlns:a16="http://schemas.microsoft.com/office/drawing/2014/main" id="{10FE3AC3-C200-F970-652D-7596E8A08CA8}"/>
              </a:ext>
            </a:extLst>
          </p:cNvPr>
          <p:cNvSpPr txBox="1"/>
          <p:nvPr/>
        </p:nvSpPr>
        <p:spPr>
          <a:xfrm>
            <a:off x="2828340" y="833267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3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129166D2-63AD-D4C2-7BD3-F7E31D95B8C3}"/>
              </a:ext>
            </a:extLst>
          </p:cNvPr>
          <p:cNvSpPr txBox="1"/>
          <p:nvPr/>
        </p:nvSpPr>
        <p:spPr>
          <a:xfrm>
            <a:off x="1261587" y="8650837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DIJIN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8C867026-AFFB-A401-B175-C1125CDACD82}"/>
              </a:ext>
            </a:extLst>
          </p:cNvPr>
          <p:cNvSpPr txBox="1"/>
          <p:nvPr/>
        </p:nvSpPr>
        <p:spPr>
          <a:xfrm>
            <a:off x="2820912" y="865671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1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cxnSp>
        <p:nvCxnSpPr>
          <p:cNvPr id="103" name="Conector recto 102">
            <a:extLst>
              <a:ext uri="{FF2B5EF4-FFF2-40B4-BE49-F238E27FC236}">
                <a16:creationId xmlns:a16="http://schemas.microsoft.com/office/drawing/2014/main" id="{F9E16939-11BE-52EE-BFF5-22D8BEB5F7FC}"/>
              </a:ext>
            </a:extLst>
          </p:cNvPr>
          <p:cNvCxnSpPr>
            <a:cxnSpLocks/>
          </p:cNvCxnSpPr>
          <p:nvPr/>
        </p:nvCxnSpPr>
        <p:spPr>
          <a:xfrm>
            <a:off x="3753036" y="6876256"/>
            <a:ext cx="27565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uadroTexto 104">
            <a:extLst>
              <a:ext uri="{FF2B5EF4-FFF2-40B4-BE49-F238E27FC236}">
                <a16:creationId xmlns:a16="http://schemas.microsoft.com/office/drawing/2014/main" id="{B0C3EA5D-3202-27F3-A131-3BE7795CC576}"/>
              </a:ext>
            </a:extLst>
          </p:cNvPr>
          <p:cNvSpPr txBox="1"/>
          <p:nvPr/>
        </p:nvSpPr>
        <p:spPr>
          <a:xfrm>
            <a:off x="3861048" y="6892515"/>
            <a:ext cx="1785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Objetivo estratégico 6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106" name="CuadroTexto 105">
            <a:extLst>
              <a:ext uri="{FF2B5EF4-FFF2-40B4-BE49-F238E27FC236}">
                <a16:creationId xmlns:a16="http://schemas.microsoft.com/office/drawing/2014/main" id="{285A7923-755A-12FD-46ED-C2DCA813E724}"/>
              </a:ext>
            </a:extLst>
          </p:cNvPr>
          <p:cNvSpPr txBox="1"/>
          <p:nvPr/>
        </p:nvSpPr>
        <p:spPr>
          <a:xfrm>
            <a:off x="5873677" y="68826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15</a:t>
            </a:r>
            <a:endParaRPr lang="es-CO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1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13623</TotalTime>
  <Words>5040</Words>
  <Application>Microsoft Office PowerPoint</Application>
  <PresentationFormat>Carta (216 x 279 mm)</PresentationFormat>
  <Paragraphs>1221</Paragraphs>
  <Slides>22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4" baseType="lpstr">
      <vt:lpstr>Aptos</vt:lpstr>
      <vt:lpstr>Aptos Narrow</vt:lpstr>
      <vt:lpstr>Arial</vt:lpstr>
      <vt:lpstr>Arial Narrow</vt:lpstr>
      <vt:lpstr>Calibri</vt:lpstr>
      <vt:lpstr>Calibri Light</vt:lpstr>
      <vt:lpstr>Century Gothic</vt:lpstr>
      <vt:lpstr>Myriad Pro</vt:lpstr>
      <vt:lpstr>Myriad Pro Light</vt:lpstr>
      <vt:lpstr>Parcely Free Italic</vt:lpstr>
      <vt:lpstr>Roboto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Policia Nacional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Planes de Accion 3 trimestre</dc:title>
  <dc:creator>JEISSON FELIPE GARCIA SUAREZ</dc:creator>
  <cp:lastModifiedBy>OFPLA - MANUEL ANTONIO AVILA SUAREZ</cp:lastModifiedBy>
  <cp:revision>556</cp:revision>
  <dcterms:created xsi:type="dcterms:W3CDTF">2021-10-28T21:40:04Z</dcterms:created>
  <dcterms:modified xsi:type="dcterms:W3CDTF">2024-07-22T17:28:24Z</dcterms:modified>
</cp:coreProperties>
</file>