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0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65048" y="361188"/>
          <a:ext cx="6395084" cy="594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1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49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90"/>
                        </a:lnSpc>
                      </a:pP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FORMATO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09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Página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1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1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435" marR="45720" algn="ctr">
                        <a:lnSpc>
                          <a:spcPct val="95500"/>
                        </a:lnSpc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Registro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observaciones</a:t>
                      </a:r>
                      <a:r>
                        <a:rPr sz="1000" b="1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sugerencias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recomendaciones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Proyectos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de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 Acuerdo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 CSSMP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Código: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5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Vigente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partir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de: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411305"/>
              </p:ext>
            </p:extLst>
          </p:nvPr>
        </p:nvGraphicFramePr>
        <p:xfrm>
          <a:off x="789431" y="1134109"/>
          <a:ext cx="6384282" cy="7709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8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0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38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92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92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790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92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8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953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905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200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7970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809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296545">
                <a:tc gridSpan="2">
                  <a:txBody>
                    <a:bodyPr/>
                    <a:lstStyle/>
                    <a:p>
                      <a:pPr marL="496570" marR="118745" indent="-387350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Nombre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Proyecto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 Acuerdo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8">
                  <a:txBody>
                    <a:bodyPr/>
                    <a:lstStyle/>
                    <a:p>
                      <a:pPr marL="572770" marR="235585" indent="-349885">
                        <a:lnSpc>
                          <a:spcPct val="101099"/>
                        </a:lnSpc>
                        <a:spcBef>
                          <a:spcPts val="55"/>
                        </a:spcBef>
                      </a:pPr>
                      <a:r>
                        <a:rPr sz="900" i="1" dirty="0">
                          <a:latin typeface="Verdana"/>
                          <a:cs typeface="Verdana"/>
                        </a:rPr>
                        <a:t>“Por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900" i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cual</a:t>
                      </a:r>
                      <a:r>
                        <a:rPr sz="900" i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900" i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establece</a:t>
                      </a:r>
                      <a:r>
                        <a:rPr sz="900" i="1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900" i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Política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900" i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spc="-10" dirty="0">
                          <a:latin typeface="Verdana"/>
                          <a:cs typeface="Verdana"/>
                        </a:rPr>
                        <a:t>Lineamientos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900" i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Salud</a:t>
                      </a:r>
                      <a:r>
                        <a:rPr sz="900" i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Mental</a:t>
                      </a:r>
                      <a:r>
                        <a:rPr sz="900" i="1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el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Sistema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Salud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Fuerzas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Militares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900" i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dirty="0">
                          <a:latin typeface="Verdana"/>
                          <a:cs typeface="Verdana"/>
                        </a:rPr>
                        <a:t>Policía</a:t>
                      </a:r>
                      <a:r>
                        <a:rPr sz="900" i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i="1" spc="-10" dirty="0">
                          <a:latin typeface="Verdana"/>
                          <a:cs typeface="Verdana"/>
                        </a:rPr>
                        <a:t>Nacional”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 gridSpan="19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8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Marque</a:t>
                      </a:r>
                      <a:r>
                        <a:rPr sz="8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con</a:t>
                      </a:r>
                      <a:r>
                        <a:rPr sz="8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una</a:t>
                      </a:r>
                      <a:r>
                        <a:rPr sz="8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“X”</a:t>
                      </a:r>
                      <a:r>
                        <a:rPr sz="8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la</a:t>
                      </a:r>
                      <a:r>
                        <a:rPr sz="8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casilla</a:t>
                      </a:r>
                      <a:r>
                        <a:rPr sz="8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correspondiente</a:t>
                      </a:r>
                      <a:r>
                        <a:rPr sz="8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en</a:t>
                      </a:r>
                      <a:r>
                        <a:rPr sz="8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los</a:t>
                      </a:r>
                      <a:r>
                        <a:rPr sz="8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registros</a:t>
                      </a:r>
                      <a:r>
                        <a:rPr sz="8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marcados</a:t>
                      </a:r>
                      <a:r>
                        <a:rPr sz="8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con</a:t>
                      </a:r>
                      <a:r>
                        <a:rPr sz="8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spc="-25" dirty="0">
                          <a:latin typeface="Arial Narrow"/>
                          <a:cs typeface="Arial Narrow"/>
                        </a:rPr>
                        <a:t>*.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6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spc="-25" dirty="0">
                          <a:latin typeface="Arial Narrow"/>
                          <a:cs typeface="Arial Narrow"/>
                        </a:rPr>
                        <a:t>1.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Tipo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Participación*</a:t>
                      </a:r>
                      <a:endParaRPr sz="100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13690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Usuario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67005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Asociación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283210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Veeduría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Otro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Nombre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Apellidos</a:t>
                      </a:r>
                      <a:endParaRPr sz="1000" dirty="0">
                        <a:latin typeface="Arial Narrow"/>
                        <a:cs typeface="Arial Narrow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latin typeface="Arial Narrow"/>
                          <a:cs typeface="Arial Narrow"/>
                        </a:rPr>
                        <a:t>c.c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1955" marR="76835" indent="-312420">
                        <a:lnSpc>
                          <a:spcPts val="115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Dirección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Sanidad adscrita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DISAN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EJE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DISAN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ARC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DISAN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FAC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542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HOMIC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DISAN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PONAL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2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Dirección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39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N°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Tel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39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6360" marR="84455" indent="112395">
                        <a:lnSpc>
                          <a:spcPts val="1140"/>
                        </a:lnSpc>
                        <a:spcBef>
                          <a:spcPts val="625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Correo Electrónico: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76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25" dirty="0">
                          <a:latin typeface="Arial Narrow"/>
                          <a:cs typeface="Arial Narrow"/>
                        </a:rPr>
                        <a:t>2.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Nombre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la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Asociación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Veeduría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Nombre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Representante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Legal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8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Identificación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66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Personería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Jurídica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Res.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N°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66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Nit.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66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2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Dirección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39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N°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Tel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39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33985" marR="127000" indent="111125">
                        <a:lnSpc>
                          <a:spcPts val="1150"/>
                        </a:lnSpc>
                        <a:spcBef>
                          <a:spcPts val="605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Correo Electrónico: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105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25" dirty="0">
                          <a:latin typeface="Arial Narrow"/>
                          <a:cs typeface="Arial Narrow"/>
                        </a:rPr>
                        <a:t>3.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75"/>
                        </a:lnSpc>
                        <a:spcBef>
                          <a:spcPts val="90"/>
                        </a:spcBef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ARTICULO</a:t>
                      </a:r>
                      <a:r>
                        <a:rPr sz="1000" b="1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50" dirty="0">
                          <a:latin typeface="Arial Narrow"/>
                          <a:cs typeface="Arial Narrow"/>
                        </a:rPr>
                        <a:t>–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5080" algn="ctr">
                        <a:lnSpc>
                          <a:spcPts val="1175"/>
                        </a:lnSpc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NUMERAL-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LITERAL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80975" marR="128270" indent="-40005">
                        <a:lnSpc>
                          <a:spcPts val="1150"/>
                        </a:lnSpc>
                        <a:spcBef>
                          <a:spcPts val="170"/>
                        </a:spcBef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APARTADO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QUE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 HACE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REFERENCIA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COMENTARIO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30810" marR="128270" indent="86360">
                        <a:lnSpc>
                          <a:spcPts val="1150"/>
                        </a:lnSpc>
                        <a:spcBef>
                          <a:spcPts val="170"/>
                        </a:spcBef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PROPUESTA</a:t>
                      </a:r>
                      <a:r>
                        <a:rPr sz="1000" b="1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 AJUSTE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 MEJORA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OBSERVACIONES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844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9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33985" indent="28575" algn="just">
                        <a:lnSpc>
                          <a:spcPct val="95800"/>
                        </a:lnSpc>
                        <a:spcBef>
                          <a:spcPts val="15"/>
                        </a:spcBef>
                      </a:pPr>
                      <a:r>
                        <a:rPr sz="600" b="1" spc="-10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anote</a:t>
                      </a:r>
                      <a:r>
                        <a:rPr sz="6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Articulo,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numeral</a:t>
                      </a:r>
                      <a:r>
                        <a:rPr sz="6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 literal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6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título</a:t>
                      </a:r>
                      <a:r>
                        <a:rPr sz="6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apartado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que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hará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referencia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07975" marR="75565" indent="-218440">
                        <a:lnSpc>
                          <a:spcPts val="680"/>
                        </a:lnSpc>
                        <a:spcBef>
                          <a:spcPts val="45"/>
                        </a:spcBef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transcriba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apartado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cuál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va a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realizar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comentario.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53670" marR="111760" indent="-36830">
                        <a:lnSpc>
                          <a:spcPts val="680"/>
                        </a:lnSpc>
                        <a:spcBef>
                          <a:spcPts val="45"/>
                        </a:spcBef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: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Anote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su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comentario,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observación,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frente</a:t>
                      </a:r>
                      <a:r>
                        <a:rPr sz="6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apartado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101600" marR="99060" algn="ctr">
                        <a:lnSpc>
                          <a:spcPct val="95800"/>
                        </a:lnSpc>
                        <a:spcBef>
                          <a:spcPts val="15"/>
                        </a:spcBef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Escriba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claramente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su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propuesta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 de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ajuste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 o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mejora frente 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apartado.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80645" marR="76200" indent="-1270" algn="ctr">
                        <a:lnSpc>
                          <a:spcPct val="95600"/>
                        </a:lnSpc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Escriba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otras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observaciones</a:t>
                      </a:r>
                      <a:r>
                        <a:rPr sz="600" spc="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que</a:t>
                      </a:r>
                      <a:r>
                        <a:rPr sz="600" spc="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complementen</a:t>
                      </a:r>
                      <a:r>
                        <a:rPr sz="600" spc="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5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justifiquen</a:t>
                      </a:r>
                      <a:r>
                        <a:rPr sz="6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su</a:t>
                      </a:r>
                      <a:r>
                        <a:rPr sz="6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planteamiento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(técnico,</a:t>
                      </a:r>
                      <a:r>
                        <a:rPr sz="600" spc="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administrativo,</a:t>
                      </a:r>
                      <a:r>
                        <a:rPr sz="600" spc="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otro)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82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43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630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D3B4AB3B-9C93-4164-BFCB-C6AED14903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36245"/>
            <a:ext cx="597535" cy="478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65048" y="361188"/>
          <a:ext cx="6395084" cy="594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1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49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90"/>
                        </a:lnSpc>
                      </a:pP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FORMATO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09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Página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1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1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435" marR="45720" algn="ctr">
                        <a:lnSpc>
                          <a:spcPct val="95500"/>
                        </a:lnSpc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Registro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observaciones</a:t>
                      </a:r>
                      <a:r>
                        <a:rPr sz="1000" b="1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sugerencias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recomendaciones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Proyectos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de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 Acuerdo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 CSSMP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Código: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5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Vigente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partir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de: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89431" y="1134110"/>
          <a:ext cx="6393813" cy="5077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2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spc="-25" dirty="0">
                          <a:latin typeface="Arial Narrow"/>
                          <a:cs typeface="Arial Narrow"/>
                        </a:rPr>
                        <a:t>3.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90"/>
                        </a:spcBef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ARTICULO</a:t>
                      </a:r>
                      <a:r>
                        <a:rPr sz="1000" b="1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50" dirty="0">
                          <a:latin typeface="Arial Narrow"/>
                          <a:cs typeface="Arial Narrow"/>
                        </a:rPr>
                        <a:t>–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NUMERAL-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LITERAL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 marR="128270" indent="-40005">
                        <a:lnSpc>
                          <a:spcPts val="1140"/>
                        </a:lnSpc>
                        <a:spcBef>
                          <a:spcPts val="180"/>
                        </a:spcBef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APARTADO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1000" b="1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QUE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 HACE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REFERENCIA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COMENTARIO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810" marR="128270" indent="86360">
                        <a:lnSpc>
                          <a:spcPts val="1140"/>
                        </a:lnSpc>
                        <a:spcBef>
                          <a:spcPts val="180"/>
                        </a:spcBef>
                      </a:pPr>
                      <a:r>
                        <a:rPr sz="1000" b="1" dirty="0">
                          <a:latin typeface="Arial Narrow"/>
                          <a:cs typeface="Arial Narrow"/>
                        </a:rPr>
                        <a:t>PROPUESTA</a:t>
                      </a:r>
                      <a:r>
                        <a:rPr sz="1000" b="1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spc="-25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 AJUSTE</a:t>
                      </a:r>
                      <a:r>
                        <a:rPr sz="10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b="1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 MEJORA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00" b="1" spc="-10" dirty="0">
                          <a:latin typeface="Arial Narrow"/>
                          <a:cs typeface="Arial Narrow"/>
                        </a:rPr>
                        <a:t>OBSERVACIONES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41605" indent="28575" algn="just">
                        <a:lnSpc>
                          <a:spcPts val="680"/>
                        </a:lnSpc>
                        <a:spcBef>
                          <a:spcPts val="55"/>
                        </a:spcBef>
                      </a:pPr>
                      <a:r>
                        <a:rPr sz="600" b="1" spc="-10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anote</a:t>
                      </a:r>
                      <a:r>
                        <a:rPr sz="6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Articulo,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numeral</a:t>
                      </a:r>
                      <a:r>
                        <a:rPr sz="6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 literal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6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título</a:t>
                      </a:r>
                      <a:r>
                        <a:rPr sz="6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apartado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que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hará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referencia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 marR="75565" indent="-218440">
                        <a:lnSpc>
                          <a:spcPts val="680"/>
                        </a:lnSpc>
                        <a:spcBef>
                          <a:spcPts val="55"/>
                        </a:spcBef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transcriba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apartado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del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cuál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va a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realizar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el</a:t>
                      </a:r>
                      <a:r>
                        <a:rPr sz="6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comentario.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 marR="111760" indent="-36830">
                        <a:lnSpc>
                          <a:spcPts val="680"/>
                        </a:lnSpc>
                        <a:spcBef>
                          <a:spcPts val="55"/>
                        </a:spcBef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: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Anote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su</a:t>
                      </a:r>
                      <a:r>
                        <a:rPr sz="6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comentario,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observación,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frente</a:t>
                      </a:r>
                      <a:r>
                        <a:rPr sz="6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apartado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 marR="99060" indent="635" algn="ctr">
                        <a:lnSpc>
                          <a:spcPts val="680"/>
                        </a:lnSpc>
                        <a:spcBef>
                          <a:spcPts val="55"/>
                        </a:spcBef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Escriba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claramente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su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propuesta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 de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ajuste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 o</a:t>
                      </a:r>
                      <a:r>
                        <a:rPr sz="6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mejora frente 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apartado..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77470" algn="ctr">
                        <a:lnSpc>
                          <a:spcPct val="95600"/>
                        </a:lnSpc>
                      </a:pPr>
                      <a:r>
                        <a:rPr sz="600" b="1" dirty="0">
                          <a:latin typeface="Arial Narrow"/>
                          <a:cs typeface="Arial Narrow"/>
                        </a:rPr>
                        <a:t>Indicación:</a:t>
                      </a:r>
                      <a:r>
                        <a:rPr sz="600" b="1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Escriba</a:t>
                      </a:r>
                      <a:r>
                        <a:rPr sz="6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otras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observaciones</a:t>
                      </a:r>
                      <a:r>
                        <a:rPr sz="600" spc="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que</a:t>
                      </a:r>
                      <a:r>
                        <a:rPr sz="600" spc="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complementen</a:t>
                      </a:r>
                      <a:r>
                        <a:rPr sz="600" spc="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5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justifiquen</a:t>
                      </a:r>
                      <a:r>
                        <a:rPr sz="6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dirty="0">
                          <a:latin typeface="Arial Narrow"/>
                          <a:cs typeface="Arial Narrow"/>
                        </a:rPr>
                        <a:t>su</a:t>
                      </a:r>
                      <a:r>
                        <a:rPr sz="6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planteamiento</a:t>
                      </a:r>
                      <a:r>
                        <a:rPr sz="600" spc="5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(técnico,</a:t>
                      </a:r>
                      <a:r>
                        <a:rPr sz="600" spc="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administrativo,</a:t>
                      </a:r>
                      <a:r>
                        <a:rPr sz="600" spc="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600" spc="-10" dirty="0">
                          <a:latin typeface="Arial Narrow"/>
                          <a:cs typeface="Arial Narrow"/>
                        </a:rPr>
                        <a:t>otro)</a:t>
                      </a:r>
                      <a:endParaRPr sz="6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49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08151" y="6494145"/>
            <a:ext cx="46062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 Narrow"/>
                <a:cs typeface="Arial Narrow"/>
              </a:rPr>
              <a:t>Para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nosotros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es</a:t>
            </a:r>
            <a:r>
              <a:rPr sz="1000" spc="-1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importante</a:t>
            </a:r>
            <a:r>
              <a:rPr sz="1000" spc="-20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contar</a:t>
            </a:r>
            <a:r>
              <a:rPr sz="1000" spc="-20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sus</a:t>
            </a:r>
            <a:r>
              <a:rPr sz="1000" spc="-20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comentarios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y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sugerencias</a:t>
            </a:r>
            <a:r>
              <a:rPr sz="1000" spc="-1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para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un</a:t>
            </a:r>
            <a:r>
              <a:rPr sz="1000" spc="-20" dirty="0">
                <a:latin typeface="Arial Narrow"/>
                <a:cs typeface="Arial Narrow"/>
              </a:rPr>
              <a:t> </a:t>
            </a:r>
            <a:r>
              <a:rPr sz="1000" dirty="0">
                <a:latin typeface="Arial Narrow"/>
                <a:cs typeface="Arial Narrow"/>
              </a:rPr>
              <a:t>mejoramiento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spc="-10" dirty="0">
                <a:latin typeface="Arial Narrow"/>
                <a:cs typeface="Arial Narrow"/>
              </a:rPr>
              <a:t>continuo: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80820" y="6940118"/>
            <a:ext cx="5560060" cy="0"/>
          </a:xfrm>
          <a:custGeom>
            <a:avLst/>
            <a:gdLst/>
            <a:ahLst/>
            <a:cxnLst/>
            <a:rect l="l" t="t" r="r" b="b"/>
            <a:pathLst>
              <a:path w="5560059">
                <a:moveTo>
                  <a:pt x="0" y="0"/>
                </a:moveTo>
                <a:lnTo>
                  <a:pt x="5559503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80820" y="7158049"/>
            <a:ext cx="5560695" cy="0"/>
          </a:xfrm>
          <a:custGeom>
            <a:avLst/>
            <a:gdLst/>
            <a:ahLst/>
            <a:cxnLst/>
            <a:rect l="l" t="t" r="r" b="b"/>
            <a:pathLst>
              <a:path w="5560695">
                <a:moveTo>
                  <a:pt x="0" y="0"/>
                </a:moveTo>
                <a:lnTo>
                  <a:pt x="5560128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0820" y="7377506"/>
            <a:ext cx="5560060" cy="0"/>
          </a:xfrm>
          <a:custGeom>
            <a:avLst/>
            <a:gdLst/>
            <a:ahLst/>
            <a:cxnLst/>
            <a:rect l="l" t="t" r="r" b="b"/>
            <a:pathLst>
              <a:path w="5560059">
                <a:moveTo>
                  <a:pt x="0" y="0"/>
                </a:moveTo>
                <a:lnTo>
                  <a:pt x="5559503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0820" y="7595437"/>
            <a:ext cx="5560060" cy="0"/>
          </a:xfrm>
          <a:custGeom>
            <a:avLst/>
            <a:gdLst/>
            <a:ahLst/>
            <a:cxnLst/>
            <a:rect l="l" t="t" r="r" b="b"/>
            <a:pathLst>
              <a:path w="5560059">
                <a:moveTo>
                  <a:pt x="0" y="0"/>
                </a:moveTo>
                <a:lnTo>
                  <a:pt x="5559503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0820" y="7815274"/>
            <a:ext cx="5560060" cy="0"/>
          </a:xfrm>
          <a:custGeom>
            <a:avLst/>
            <a:gdLst/>
            <a:ahLst/>
            <a:cxnLst/>
            <a:rect l="l" t="t" r="r" b="b"/>
            <a:pathLst>
              <a:path w="5560059">
                <a:moveTo>
                  <a:pt x="0" y="0"/>
                </a:moveTo>
                <a:lnTo>
                  <a:pt x="5559503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98290" y="7881366"/>
            <a:ext cx="5734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 Narrow"/>
                <a:cs typeface="Arial Narrow"/>
              </a:rPr>
              <a:t>¡GRACIAS!</a:t>
            </a:r>
            <a:endParaRPr sz="1000">
              <a:latin typeface="Arial Narrow"/>
              <a:cs typeface="Arial Narrow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35A135-BA7E-49E0-B2B6-88A830F7F0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"/>
            <a:ext cx="597535" cy="478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370</Words>
  <Application>Microsoft Office PowerPoint</Application>
  <PresentationFormat>Personalizado</PresentationFormat>
  <Paragraphs>103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 Narrow</vt:lpstr>
      <vt:lpstr>Calibri</vt:lpstr>
      <vt:lpstr>Times New Roman</vt:lpstr>
      <vt:lpstr>Verdana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Janneth Novoa Garcia</dc:creator>
  <cp:lastModifiedBy>CLAUDIA PATRICIA RODRIGUEZ CELY</cp:lastModifiedBy>
  <cp:revision>1</cp:revision>
  <dcterms:created xsi:type="dcterms:W3CDTF">2024-09-11T14:16:18Z</dcterms:created>
  <dcterms:modified xsi:type="dcterms:W3CDTF">2024-09-11T14:19:51Z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2024-09-11T00:00:00Z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2024-09-11T00:00:00Z</vt:filetime>
  </property>
  <property fmtid="{D5CDD505-2E9C-101B-9397-08002B2CF9AE}" pid="5" name="Producer">
    <vt:lpwstr>Microsoft® Word 2019</vt:lpwstr>
  </property>
</Properties>
</file>