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691" r:id="rId2"/>
  </p:sldMasterIdLst>
  <p:notesMasterIdLst>
    <p:notesMasterId r:id="rId7"/>
  </p:notesMasterIdLst>
  <p:sldIdLst>
    <p:sldId id="496" r:id="rId3"/>
    <p:sldId id="2251" r:id="rId4"/>
    <p:sldId id="2306" r:id="rId5"/>
    <p:sldId id="520" r:id="rId6"/>
  </p:sldIdLst>
  <p:sldSz cx="12192000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74E3BF5-8BDE-4F6A-B2D1-1417EE9A0427}">
          <p14:sldIdLst>
            <p14:sldId id="496"/>
            <p14:sldId id="2251"/>
            <p14:sldId id="2306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C2C"/>
    <a:srgbClr val="70AD47"/>
    <a:srgbClr val="2DAFC0"/>
    <a:srgbClr val="29A1B2"/>
    <a:srgbClr val="ED7D31"/>
    <a:srgbClr val="8B1D1D"/>
    <a:srgbClr val="FFC000"/>
    <a:srgbClr val="C29200"/>
    <a:srgbClr val="C00000"/>
    <a:srgbClr val="FFC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894" y="108"/>
      </p:cViewPr>
      <p:guideLst>
        <p:guide orient="horz" pos="236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E743DDA5-8E55-408C-BF71-0988B86A50CF}" type="datetimeFigureOut">
              <a:rPr lang="es-CO" smtClean="0"/>
              <a:pPr/>
              <a:t>29/01/2021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CC7D2D18-6353-4239-BBD7-790EC02A4FF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496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260B59-C753-034E-B2CF-C90363DD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474321" cy="5399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0AF09E7-3159-9F42-9224-43C063B7A0C5}"/>
              </a:ext>
            </a:extLst>
          </p:cNvPr>
          <p:cNvSpPr/>
          <p:nvPr userDrawn="1"/>
        </p:nvSpPr>
        <p:spPr>
          <a:xfrm>
            <a:off x="3569946" y="0"/>
            <a:ext cx="8701741" cy="53996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BCBE0B-310E-A242-8C98-3D861AC52F0E}"/>
              </a:ext>
            </a:extLst>
          </p:cNvPr>
          <p:cNvSpPr/>
          <p:nvPr userDrawn="1"/>
        </p:nvSpPr>
        <p:spPr>
          <a:xfrm>
            <a:off x="0" y="6478494"/>
            <a:ext cx="12192000" cy="3795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3B4247-C11D-6A42-864F-5AED7303E74C}"/>
              </a:ext>
            </a:extLst>
          </p:cNvPr>
          <p:cNvSpPr/>
          <p:nvPr userDrawn="1"/>
        </p:nvSpPr>
        <p:spPr>
          <a:xfrm>
            <a:off x="9879948" y="6448926"/>
            <a:ext cx="138347" cy="409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C123B32-8892-4D36-A113-AB6BBEE4B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5"/>
            <a:ext cx="12192000" cy="68124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202CDE-CC1D-4540-BB26-086BB487B3E7}"/>
              </a:ext>
            </a:extLst>
          </p:cNvPr>
          <p:cNvSpPr/>
          <p:nvPr userDrawn="1"/>
        </p:nvSpPr>
        <p:spPr>
          <a:xfrm>
            <a:off x="-2686" y="688950"/>
            <a:ext cx="12204000" cy="108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3FE1AC6-9068-42FA-9CA0-EE3D94CD00FE}"/>
              </a:ext>
            </a:extLst>
          </p:cNvPr>
          <p:cNvSpPr/>
          <p:nvPr userDrawn="1"/>
        </p:nvSpPr>
        <p:spPr>
          <a:xfrm>
            <a:off x="5271314" y="649332"/>
            <a:ext cx="1656000" cy="187236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BB1F24-886B-4F12-B172-B0A2F090B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27" y="-52937"/>
            <a:ext cx="1591774" cy="159177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D908A25-64A9-4822-897D-EC9A585774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46" y="1654152"/>
            <a:ext cx="9144000" cy="1021181"/>
          </a:xfrm>
        </p:spPr>
        <p:txBody>
          <a:bodyPr anchor="b">
            <a:normAutofit/>
          </a:bodyPr>
          <a:lstStyle>
            <a:lvl1pPr algn="ctr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s-E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GRAFICO</a:t>
            </a:r>
            <a:endParaRPr lang="es-CO" sz="5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12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317992-1830-475D-9423-492DCAE14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5"/>
            <a:ext cx="12192000" cy="681246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9A60EEF-351A-473C-A25F-39F0070FBC9D}"/>
              </a:ext>
            </a:extLst>
          </p:cNvPr>
          <p:cNvSpPr/>
          <p:nvPr userDrawn="1"/>
        </p:nvSpPr>
        <p:spPr>
          <a:xfrm>
            <a:off x="-2686" y="0"/>
            <a:ext cx="12192000" cy="739800"/>
          </a:xfrm>
          <a:prstGeom prst="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BE16E0-D780-49AF-9774-C92F0523687E}"/>
              </a:ext>
            </a:extLst>
          </p:cNvPr>
          <p:cNvSpPr/>
          <p:nvPr userDrawn="1"/>
        </p:nvSpPr>
        <p:spPr>
          <a:xfrm>
            <a:off x="-2686" y="688950"/>
            <a:ext cx="10044000" cy="108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38AF39-1DDC-4F87-A7FA-8B17D2122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27" y="-52937"/>
            <a:ext cx="1591774" cy="159177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ACA1F3A-8B8E-42EF-8ED2-11EEBC02949F}"/>
              </a:ext>
            </a:extLst>
          </p:cNvPr>
          <p:cNvSpPr/>
          <p:nvPr userDrawn="1"/>
        </p:nvSpPr>
        <p:spPr>
          <a:xfrm>
            <a:off x="11728871" y="456290"/>
            <a:ext cx="463129" cy="57332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24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CEC2E6-432F-4CB3-8020-7A6FEFCC2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5"/>
            <a:ext cx="12192000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E4FF28D-60D1-455A-837F-BACF3F995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45538"/>
            <a:ext cx="12192000" cy="68124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6AB322-38A5-449F-8D9B-01E6F65DFD87}"/>
              </a:ext>
            </a:extLst>
          </p:cNvPr>
          <p:cNvSpPr/>
          <p:nvPr userDrawn="1"/>
        </p:nvSpPr>
        <p:spPr>
          <a:xfrm>
            <a:off x="0" y="1"/>
            <a:ext cx="12192000" cy="2189890"/>
          </a:xfrm>
          <a:prstGeom prst="rect">
            <a:avLst/>
          </a:prstGeom>
          <a:solidFill>
            <a:srgbClr val="D9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A22280-691A-47CA-9717-7F50716BD837}"/>
              </a:ext>
            </a:extLst>
          </p:cNvPr>
          <p:cNvSpPr/>
          <p:nvPr userDrawn="1"/>
        </p:nvSpPr>
        <p:spPr>
          <a:xfrm>
            <a:off x="10652452" y="1916426"/>
            <a:ext cx="1526849" cy="57332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4DD58D-519E-4DFE-874C-2BAD93331DA4}"/>
              </a:ext>
            </a:extLst>
          </p:cNvPr>
          <p:cNvSpPr/>
          <p:nvPr userDrawn="1"/>
        </p:nvSpPr>
        <p:spPr>
          <a:xfrm>
            <a:off x="-15548" y="2143852"/>
            <a:ext cx="10668000" cy="138113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7AD434-087F-4178-A6BA-9393D61AED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4758" y="4527607"/>
            <a:ext cx="9144000" cy="1021181"/>
          </a:xfr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Grado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Nombres y Apellidos</a:t>
            </a:r>
            <a:b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Datos de contacto </a:t>
            </a:r>
            <a:b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policial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54BED-33C4-4753-9185-2DE787A8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38" y="47935"/>
            <a:ext cx="3452690" cy="403485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C961013-12B2-47A1-9026-5E386E9156B9}"/>
              </a:ext>
            </a:extLst>
          </p:cNvPr>
          <p:cNvSpPr txBox="1">
            <a:spLocks/>
          </p:cNvSpPr>
          <p:nvPr userDrawn="1"/>
        </p:nvSpPr>
        <p:spPr>
          <a:xfrm>
            <a:off x="1536483" y="3445057"/>
            <a:ext cx="9144000" cy="1021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/>
              <a:t>GRACIAS</a:t>
            </a:r>
            <a:endParaRPr lang="es-CO" sz="3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093E29-3038-4A2F-9BCB-9D902AA51888}"/>
              </a:ext>
            </a:extLst>
          </p:cNvPr>
          <p:cNvSpPr/>
          <p:nvPr userDrawn="1"/>
        </p:nvSpPr>
        <p:spPr>
          <a:xfrm>
            <a:off x="4840643" y="5647893"/>
            <a:ext cx="253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www.policia.gov.co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6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1">
            <a:extLst>
              <a:ext uri="{FF2B5EF4-FFF2-40B4-BE49-F238E27FC236}">
                <a16:creationId xmlns:a16="http://schemas.microsoft.com/office/drawing/2014/main" id="{0B29DFE1-3264-4145-A5E5-8CDF3629E3F2}"/>
              </a:ext>
            </a:extLst>
          </p:cNvPr>
          <p:cNvSpPr txBox="1">
            <a:spLocks/>
          </p:cNvSpPr>
          <p:nvPr userDrawn="1"/>
        </p:nvSpPr>
        <p:spPr>
          <a:xfrm>
            <a:off x="2526633" y="1162151"/>
            <a:ext cx="7915233" cy="578998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6C66158-2DB3-8C4D-9699-80F6449B4942}"/>
              </a:ext>
            </a:extLst>
          </p:cNvPr>
          <p:cNvSpPr txBox="1">
            <a:spLocks/>
          </p:cNvSpPr>
          <p:nvPr userDrawn="1"/>
        </p:nvSpPr>
        <p:spPr>
          <a:xfrm>
            <a:off x="1975807" y="1858937"/>
            <a:ext cx="8780371" cy="41541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" y="6386899"/>
            <a:ext cx="2903621" cy="310709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493AC4EE-0C4D-0B41-8D92-74907FD6CEEA}"/>
              </a:ext>
            </a:extLst>
          </p:cNvPr>
          <p:cNvSpPr/>
          <p:nvPr userDrawn="1"/>
        </p:nvSpPr>
        <p:spPr>
          <a:xfrm>
            <a:off x="-20478" y="6327673"/>
            <a:ext cx="3906132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1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11E6E4-4F06-D74A-9E90-820D183DC4F5}"/>
              </a:ext>
            </a:extLst>
          </p:cNvPr>
          <p:cNvSpPr txBox="1"/>
          <p:nvPr userDrawn="1"/>
        </p:nvSpPr>
        <p:spPr>
          <a:xfrm>
            <a:off x="1" y="179928"/>
            <a:ext cx="12191999" cy="646331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endParaRPr lang="es-E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1">
            <a:extLst>
              <a:ext uri="{FF2B5EF4-FFF2-40B4-BE49-F238E27FC236}">
                <a16:creationId xmlns:a16="http://schemas.microsoft.com/office/drawing/2014/main" id="{0B29DFE1-3264-4145-A5E5-8CDF3629E3F2}"/>
              </a:ext>
            </a:extLst>
          </p:cNvPr>
          <p:cNvSpPr txBox="1">
            <a:spLocks/>
          </p:cNvSpPr>
          <p:nvPr userDrawn="1"/>
        </p:nvSpPr>
        <p:spPr>
          <a:xfrm>
            <a:off x="2526633" y="1162151"/>
            <a:ext cx="7915233" cy="578998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6C66158-2DB3-8C4D-9699-80F6449B4942}"/>
              </a:ext>
            </a:extLst>
          </p:cNvPr>
          <p:cNvSpPr txBox="1">
            <a:spLocks/>
          </p:cNvSpPr>
          <p:nvPr userDrawn="1"/>
        </p:nvSpPr>
        <p:spPr>
          <a:xfrm>
            <a:off x="1975807" y="1858937"/>
            <a:ext cx="8780371" cy="41541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493AC4EE-0C4D-0B41-8D92-74907FD6CEEA}"/>
              </a:ext>
            </a:extLst>
          </p:cNvPr>
          <p:cNvSpPr/>
          <p:nvPr userDrawn="1"/>
        </p:nvSpPr>
        <p:spPr>
          <a:xfrm>
            <a:off x="-20478" y="6327673"/>
            <a:ext cx="3906132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" y="6386899"/>
            <a:ext cx="2903621" cy="31070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1D3690F-C339-B64D-8C97-6F7132E0F7AC}"/>
              </a:ext>
            </a:extLst>
          </p:cNvPr>
          <p:cNvGrpSpPr/>
          <p:nvPr userDrawn="1"/>
        </p:nvGrpSpPr>
        <p:grpSpPr>
          <a:xfrm>
            <a:off x="0" y="1"/>
            <a:ext cx="12192000" cy="179927"/>
            <a:chOff x="5451699" y="308284"/>
            <a:chExt cx="1279142" cy="334488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11E6E4-4F06-D74A-9E90-820D183DC4F5}"/>
              </a:ext>
            </a:extLst>
          </p:cNvPr>
          <p:cNvSpPr txBox="1"/>
          <p:nvPr userDrawn="1"/>
        </p:nvSpPr>
        <p:spPr>
          <a:xfrm>
            <a:off x="1" y="179928"/>
            <a:ext cx="12191999" cy="646331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endParaRPr lang="es-E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B96C58D-A7BB-9F42-B47C-CE135530FB72}"/>
              </a:ext>
            </a:extLst>
          </p:cNvPr>
          <p:cNvSpPr/>
          <p:nvPr userDrawn="1"/>
        </p:nvSpPr>
        <p:spPr>
          <a:xfrm>
            <a:off x="28" y="6226691"/>
            <a:ext cx="12192000" cy="631904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93AC4EE-0C4D-0B41-8D92-74907FD6CEEA}"/>
              </a:ext>
            </a:extLst>
          </p:cNvPr>
          <p:cNvSpPr/>
          <p:nvPr userDrawn="1"/>
        </p:nvSpPr>
        <p:spPr>
          <a:xfrm>
            <a:off x="-20478" y="6327673"/>
            <a:ext cx="3906132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" y="6386899"/>
            <a:ext cx="2903621" cy="310709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18"/>
            <a:ext cx="12208933" cy="896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343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3215" y="406353"/>
            <a:ext cx="4980148" cy="6163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rgbClr val="1B2284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96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5077" y="1777751"/>
            <a:ext cx="10365023" cy="422870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>
              <a:buClr>
                <a:schemeClr val="tx2"/>
              </a:buClr>
              <a:buSzPct val="120000"/>
              <a:buFontTx/>
              <a:buNone/>
              <a:defRPr sz="1800" kern="1200" spc="0" baseline="0">
                <a:solidFill>
                  <a:srgbClr val="666666"/>
                </a:solidFill>
                <a:latin typeface="Arial Narrow"/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Layout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páginas</a:t>
            </a:r>
            <a:r>
              <a:rPr lang="en-US" dirty="0"/>
              <a:t> con gran </a:t>
            </a:r>
            <a:r>
              <a:rPr lang="en-US" dirty="0" err="1"/>
              <a:t>contenido</a:t>
            </a:r>
            <a:r>
              <a:rPr lang="en-US" dirty="0"/>
              <a:t>  y </a:t>
            </a:r>
            <a:r>
              <a:rPr lang="en-US" dirty="0" err="1"/>
              <a:t>que</a:t>
            </a:r>
            <a:r>
              <a:rPr lang="en-US" dirty="0"/>
              <a:t> no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gráficas</a:t>
            </a:r>
            <a:r>
              <a:rPr lang="en-US" dirty="0"/>
              <a:t>, </a:t>
            </a:r>
            <a:r>
              <a:rPr lang="en-US" dirty="0" err="1"/>
              <a:t>fotos</a:t>
            </a:r>
            <a:r>
              <a:rPr lang="en-US" dirty="0"/>
              <a:t> o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acompañen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38084" y="536536"/>
            <a:ext cx="7398173" cy="385536"/>
          </a:xfrm>
          <a:prstGeom prst="rect">
            <a:avLst/>
          </a:prstGeom>
        </p:spPr>
        <p:txBody>
          <a:bodyPr lIns="82058" tIns="41029" rIns="82058" bIns="41029"/>
          <a:lstStyle>
            <a:lvl1pPr algn="l">
              <a:defRPr sz="2200" spc="9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del slide</a:t>
            </a:r>
          </a:p>
        </p:txBody>
      </p:sp>
    </p:spTree>
    <p:extLst>
      <p:ext uri="{BB962C8B-B14F-4D97-AF65-F5344CB8AC3E}">
        <p14:creationId xmlns:p14="http://schemas.microsoft.com/office/powerpoint/2010/main" val="4290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E4FF28D-60D1-455A-837F-BACF3F995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45538"/>
            <a:ext cx="12192000" cy="68124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6AB322-38A5-449F-8D9B-01E6F65DFD87}"/>
              </a:ext>
            </a:extLst>
          </p:cNvPr>
          <p:cNvSpPr/>
          <p:nvPr userDrawn="1"/>
        </p:nvSpPr>
        <p:spPr>
          <a:xfrm>
            <a:off x="0" y="-1"/>
            <a:ext cx="12192000" cy="1768979"/>
          </a:xfrm>
          <a:prstGeom prst="rect">
            <a:avLst/>
          </a:prstGeom>
          <a:solidFill>
            <a:srgbClr val="D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A22280-691A-47CA-9717-7F50716BD837}"/>
              </a:ext>
            </a:extLst>
          </p:cNvPr>
          <p:cNvSpPr/>
          <p:nvPr userDrawn="1"/>
        </p:nvSpPr>
        <p:spPr>
          <a:xfrm>
            <a:off x="-2849" y="1495514"/>
            <a:ext cx="1526849" cy="57332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4DD58D-519E-4DFE-874C-2BAD93331DA4}"/>
              </a:ext>
            </a:extLst>
          </p:cNvPr>
          <p:cNvSpPr/>
          <p:nvPr userDrawn="1"/>
        </p:nvSpPr>
        <p:spPr>
          <a:xfrm>
            <a:off x="1524000" y="1722940"/>
            <a:ext cx="10668000" cy="138113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95F05C-653D-47A3-A94C-049405E40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699" y="4321262"/>
            <a:ext cx="9144000" cy="1021181"/>
          </a:xfrm>
        </p:spPr>
        <p:txBody>
          <a:bodyPr anchor="b">
            <a:normAutofit/>
          </a:bodyPr>
          <a:lstStyle>
            <a:lvl1pPr algn="ctr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7AD434-087F-4178-A6BA-9393D61AED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665969"/>
            <a:ext cx="9144000" cy="365125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Fecha  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A43A0DF-2AAF-430A-83B6-373B899D8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1" y="208307"/>
            <a:ext cx="4308517" cy="4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CB3F009-141A-421E-A7A0-18FB1CBF4AE0}"/>
              </a:ext>
            </a:extLst>
          </p:cNvPr>
          <p:cNvSpPr/>
          <p:nvPr userDrawn="1"/>
        </p:nvSpPr>
        <p:spPr>
          <a:xfrm>
            <a:off x="5956300" y="-17956"/>
            <a:ext cx="279400" cy="6858000"/>
          </a:xfrm>
          <a:prstGeom prst="rect">
            <a:avLst/>
          </a:prstGeom>
          <a:solidFill>
            <a:srgbClr val="D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FFBAB-003B-4996-843D-F8E67B6E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6B98-D3C0-4B36-B5AA-FDD7D9DFAD26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DA2C86-8AAF-4FF9-B758-2736C1153F63}"/>
              </a:ext>
            </a:extLst>
          </p:cNvPr>
          <p:cNvSpPr/>
          <p:nvPr userDrawn="1"/>
        </p:nvSpPr>
        <p:spPr>
          <a:xfrm>
            <a:off x="2763011" y="-17956"/>
            <a:ext cx="582677" cy="79136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C4340F-49BC-4C11-801E-EBD5D7264067}"/>
              </a:ext>
            </a:extLst>
          </p:cNvPr>
          <p:cNvSpPr/>
          <p:nvPr userDrawn="1"/>
        </p:nvSpPr>
        <p:spPr>
          <a:xfrm>
            <a:off x="3000349" y="773404"/>
            <a:ext cx="108000" cy="1296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39000">
                <a:srgbClr val="007D6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66E8C5-C184-460E-BB7A-C02094187678}"/>
              </a:ext>
            </a:extLst>
          </p:cNvPr>
          <p:cNvSpPr/>
          <p:nvPr userDrawn="1"/>
        </p:nvSpPr>
        <p:spPr>
          <a:xfrm>
            <a:off x="6108699" y="0"/>
            <a:ext cx="6083301" cy="6858000"/>
          </a:xfrm>
          <a:prstGeom prst="rect">
            <a:avLst/>
          </a:prstGeom>
          <a:gradFill flip="none" rotWithShape="1">
            <a:gsLst>
              <a:gs pos="29000">
                <a:srgbClr val="003C38"/>
              </a:gs>
              <a:gs pos="97000">
                <a:srgbClr val="007D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B2F671-1081-4EB5-92A8-24B84FEBF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5377" y="1308600"/>
            <a:ext cx="39751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rgbClr val="CEFF3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F537D9-C87A-40AF-BEF6-9DB2F21BC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5377" y="2921002"/>
            <a:ext cx="4408423" cy="34353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23D0A5-939E-4BE3-ADD8-200FFEE71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4" y="2281118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3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8EBBFCA-6EB9-401A-A9D2-4B9315DEBE61}"/>
              </a:ext>
            </a:extLst>
          </p:cNvPr>
          <p:cNvSpPr/>
          <p:nvPr userDrawn="1"/>
        </p:nvSpPr>
        <p:spPr>
          <a:xfrm>
            <a:off x="5990439" y="0"/>
            <a:ext cx="279400" cy="6858000"/>
          </a:xfrm>
          <a:prstGeom prst="rect">
            <a:avLst/>
          </a:prstGeom>
          <a:solidFill>
            <a:srgbClr val="D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66E8C5-C184-460E-BB7A-C02094187678}"/>
              </a:ext>
            </a:extLst>
          </p:cNvPr>
          <p:cNvSpPr/>
          <p:nvPr userDrawn="1"/>
        </p:nvSpPr>
        <p:spPr>
          <a:xfrm>
            <a:off x="0" y="0"/>
            <a:ext cx="6083301" cy="6858000"/>
          </a:xfrm>
          <a:prstGeom prst="rect">
            <a:avLst/>
          </a:prstGeom>
          <a:gradFill flip="none" rotWithShape="1">
            <a:gsLst>
              <a:gs pos="29000">
                <a:srgbClr val="003C38"/>
              </a:gs>
              <a:gs pos="97000">
                <a:srgbClr val="007D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B2F671-1081-4EB5-92A8-24B84FEBF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1308600"/>
            <a:ext cx="39751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rgbClr val="CEFF3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ÍNDICE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F537D9-C87A-40AF-BEF6-9DB2F21BC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316" y="2921002"/>
            <a:ext cx="4408423" cy="34353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TEMA</a:t>
            </a:r>
          </a:p>
          <a:p>
            <a:pPr lvl="0"/>
            <a:r>
              <a:rPr lang="es-ES" dirty="0"/>
              <a:t>TEMA</a:t>
            </a:r>
          </a:p>
          <a:p>
            <a:pPr lvl="0"/>
            <a:r>
              <a:rPr lang="es-ES" dirty="0"/>
              <a:t>TEMA</a:t>
            </a:r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3648B67-070C-4A45-AB98-AA81EBD4EC06}"/>
              </a:ext>
            </a:extLst>
          </p:cNvPr>
          <p:cNvSpPr/>
          <p:nvPr userDrawn="1"/>
        </p:nvSpPr>
        <p:spPr>
          <a:xfrm>
            <a:off x="8852662" y="6066640"/>
            <a:ext cx="582677" cy="79136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ED48792-4199-4115-9AE8-5EBD0D05AD82}"/>
              </a:ext>
            </a:extLst>
          </p:cNvPr>
          <p:cNvSpPr/>
          <p:nvPr userDrawn="1"/>
        </p:nvSpPr>
        <p:spPr>
          <a:xfrm>
            <a:off x="9090000" y="4770640"/>
            <a:ext cx="108000" cy="1296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39000">
                <a:srgbClr val="007D6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9C64323-9F06-4A9A-98FD-02BD5E3EC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1254127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9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 userDrawn="1"/>
        </p:nvSpPr>
        <p:spPr>
          <a:xfrm>
            <a:off x="1" y="5095369"/>
            <a:ext cx="12191999" cy="13293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5B6E68B-329F-2A46-93EE-39F5EA9F128D}"/>
              </a:ext>
            </a:extLst>
          </p:cNvPr>
          <p:cNvSpPr/>
          <p:nvPr userDrawn="1"/>
        </p:nvSpPr>
        <p:spPr>
          <a:xfrm>
            <a:off x="2767250" y="4140950"/>
            <a:ext cx="6087980" cy="16278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21" name="Rectángulo 9">
            <a:extLst>
              <a:ext uri="{FF2B5EF4-FFF2-40B4-BE49-F238E27FC236}">
                <a16:creationId xmlns:a16="http://schemas.microsoft.com/office/drawing/2014/main" id="{7777537F-BDD3-1545-8C67-58B002446615}"/>
              </a:ext>
            </a:extLst>
          </p:cNvPr>
          <p:cNvSpPr/>
          <p:nvPr userDrawn="1"/>
        </p:nvSpPr>
        <p:spPr>
          <a:xfrm>
            <a:off x="1" y="0"/>
            <a:ext cx="7636040" cy="685800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45620301-51B2-0E49-B206-2930E5E2F7F3}"/>
              </a:ext>
            </a:extLst>
          </p:cNvPr>
          <p:cNvSpPr/>
          <p:nvPr userDrawn="1"/>
        </p:nvSpPr>
        <p:spPr>
          <a:xfrm>
            <a:off x="7628020" y="0"/>
            <a:ext cx="4547937" cy="6858000"/>
          </a:xfrm>
          <a:prstGeom prst="rect">
            <a:avLst/>
          </a:prstGeom>
          <a:solidFill>
            <a:srgbClr val="E6EF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23" name="Imagen 20">
            <a:extLst>
              <a:ext uri="{FF2B5EF4-FFF2-40B4-BE49-F238E27FC236}">
                <a16:creationId xmlns:a16="http://schemas.microsoft.com/office/drawing/2014/main" id="{5C614E6D-5DD2-5242-AD55-D46392288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031" y="2656320"/>
            <a:ext cx="6063916" cy="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0775A2-C061-4681-864F-F9D19362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3FA34-A478-427A-9B6E-5E69E005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D3909-8C87-474E-A500-525E74AF1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B77D-F5C2-495E-B198-AC6302ADB24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546660-EEE1-42D0-B73D-F7372399F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DC7F9-1359-4360-AA2B-FE9BECA7F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6B98-D3C0-4B36-B5AA-FDD7D9DFA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70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a.gov.co/" TargetMode="External"/><Relationship Id="rId2" Type="http://schemas.openxmlformats.org/officeDocument/2006/relationships/hyperlink" Target="mailto:diraf.plane@policia.gov.co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4">
            <a:extLst>
              <a:ext uri="{FF2B5EF4-FFF2-40B4-BE49-F238E27FC236}">
                <a16:creationId xmlns:a16="http://schemas.microsoft.com/office/drawing/2014/main" id="{B8A00D3A-7DC8-408C-AD1A-63EEC2C0DDD7}"/>
              </a:ext>
            </a:extLst>
          </p:cNvPr>
          <p:cNvSpPr txBox="1"/>
          <p:nvPr/>
        </p:nvSpPr>
        <p:spPr>
          <a:xfrm>
            <a:off x="2505112" y="4829007"/>
            <a:ext cx="7181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95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PMingLiU" panose="02020500000000000000" pitchFamily="18" charset="-120"/>
              </a:rPr>
              <a:t>PROYECTOS</a:t>
            </a:r>
          </a:p>
          <a:p>
            <a:pPr marL="0" marR="0" lvl="0" indent="0" algn="ctr" defTabSz="1295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PMingLiU" panose="02020500000000000000" pitchFamily="18" charset="-120"/>
              </a:rPr>
              <a:t>2019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PMingLiU" panose="02020500000000000000" pitchFamily="18" charset="-120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05EE93D1-7AF8-4388-BCFD-92F4E19B3E74}"/>
              </a:ext>
            </a:extLst>
          </p:cNvPr>
          <p:cNvSpPr txBox="1"/>
          <p:nvPr/>
        </p:nvSpPr>
        <p:spPr>
          <a:xfrm>
            <a:off x="1593011" y="4151635"/>
            <a:ext cx="86569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95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PMingLiU" panose="02020500000000000000" pitchFamily="18" charset="-120"/>
              </a:rPr>
              <a:t>Policía Nacional de Colombia </a:t>
            </a:r>
          </a:p>
        </p:txBody>
      </p:sp>
    </p:spTree>
    <p:extLst>
      <p:ext uri="{BB962C8B-B14F-4D97-AF65-F5344CB8AC3E}">
        <p14:creationId xmlns:p14="http://schemas.microsoft.com/office/powerpoint/2010/main" val="3313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F018B2F-8469-41D4-BD11-758256EFA1A4}"/>
              </a:ext>
            </a:extLst>
          </p:cNvPr>
          <p:cNvSpPr/>
          <p:nvPr/>
        </p:nvSpPr>
        <p:spPr>
          <a:xfrm>
            <a:off x="0" y="278674"/>
            <a:ext cx="12592594" cy="6413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3" name="Picture 26" descr="Resultado de imagen para icono capacitaciÃ³n">
            <a:hlinkClick r:id="" action="ppaction://noaction"/>
            <a:extLst>
              <a:ext uri="{FF2B5EF4-FFF2-40B4-BE49-F238E27FC236}">
                <a16:creationId xmlns:a16="http://schemas.microsoft.com/office/drawing/2014/main" id="{40CD4F55-1E22-4850-88A0-BE1EC773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918" y="1772783"/>
            <a:ext cx="748804" cy="7570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2" name="Imagen 1">
            <a:extLst>
              <a:ext uri="{FF2B5EF4-FFF2-40B4-BE49-F238E27FC236}">
                <a16:creationId xmlns:a16="http://schemas.microsoft.com/office/drawing/2014/main" id="{DD0C8777-434C-4CBA-8E1B-67DEAFF76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775" y="2001312"/>
            <a:ext cx="1717044" cy="1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Imagen 126">
            <a:hlinkClick r:id="" action="ppaction://noaction"/>
            <a:extLst>
              <a:ext uri="{FF2B5EF4-FFF2-40B4-BE49-F238E27FC236}">
                <a16:creationId xmlns:a16="http://schemas.microsoft.com/office/drawing/2014/main" id="{B46E4EC9-7681-4604-8C4D-40C299D39A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550" y="5804219"/>
            <a:ext cx="986091" cy="340489"/>
          </a:xfrm>
          <a:prstGeom prst="rect">
            <a:avLst/>
          </a:prstGeom>
          <a:noFill/>
        </p:spPr>
      </p:pic>
      <p:sp>
        <p:nvSpPr>
          <p:cNvPr id="131" name="Trapecio 130">
            <a:extLst>
              <a:ext uri="{FF2B5EF4-FFF2-40B4-BE49-F238E27FC236}">
                <a16:creationId xmlns:a16="http://schemas.microsoft.com/office/drawing/2014/main" id="{500E4F35-D05E-45FC-AC19-34A5E6232C2B}"/>
              </a:ext>
            </a:extLst>
          </p:cNvPr>
          <p:cNvSpPr/>
          <p:nvPr/>
        </p:nvSpPr>
        <p:spPr>
          <a:xfrm rot="10800000">
            <a:off x="-25654" y="3465"/>
            <a:ext cx="5769263" cy="911726"/>
          </a:xfrm>
          <a:prstGeom prst="trapezoid">
            <a:avLst>
              <a:gd name="adj" fmla="val 6830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C5DE7A41-D455-4FDC-935B-280B49F1B42D}"/>
              </a:ext>
            </a:extLst>
          </p:cNvPr>
          <p:cNvSpPr/>
          <p:nvPr/>
        </p:nvSpPr>
        <p:spPr>
          <a:xfrm rot="10800000">
            <a:off x="95115" y="54944"/>
            <a:ext cx="5515055" cy="780407"/>
          </a:xfrm>
          <a:prstGeom prst="trapezoid">
            <a:avLst>
              <a:gd name="adj" fmla="val 6830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7F029C-77A5-4AA8-A239-A57CEE641A19}"/>
              </a:ext>
            </a:extLst>
          </p:cNvPr>
          <p:cNvSpPr txBox="1"/>
          <p:nvPr/>
        </p:nvSpPr>
        <p:spPr>
          <a:xfrm>
            <a:off x="127087" y="69920"/>
            <a:ext cx="5360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Ejecución Proyectos de Inversión 2021</a:t>
            </a:r>
          </a:p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Gestión General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49D8A-9317-497D-9726-DB090CD4BA80}"/>
              </a:ext>
            </a:extLst>
          </p:cNvPr>
          <p:cNvGrpSpPr/>
          <p:nvPr/>
        </p:nvGrpSpPr>
        <p:grpSpPr>
          <a:xfrm>
            <a:off x="3496763" y="1084920"/>
            <a:ext cx="1062508" cy="1020371"/>
            <a:chOff x="447315" y="3093485"/>
            <a:chExt cx="1233376" cy="1162457"/>
          </a:xfrm>
        </p:grpSpPr>
        <p:pic>
          <p:nvPicPr>
            <p:cNvPr id="106" name="Picture 8" descr="Imagen relacionada">
              <a:hlinkClick r:id="" action="ppaction://noaction"/>
              <a:extLst>
                <a:ext uri="{FF2B5EF4-FFF2-40B4-BE49-F238E27FC236}">
                  <a16:creationId xmlns:a16="http://schemas.microsoft.com/office/drawing/2014/main" id="{186184F2-00F1-460D-AEE6-D07CCBD91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976" y1="31343" x2="18976" y2="31343"/>
                          <a14:foregroundMark x1="17169" y1="31343" x2="17169" y2="31343"/>
                          <a14:foregroundMark x1="16867" y1="32836" x2="16867" y2="32836"/>
                          <a14:foregroundMark x1="22590" y1="30970" x2="22590" y2="30970"/>
                          <a14:foregroundMark x1="26205" y1="31343" x2="26205" y2="31343"/>
                          <a14:foregroundMark x1="37952" y1="31343" x2="37952" y2="31343"/>
                          <a14:foregroundMark x1="40060" y1="16045" x2="40060" y2="16045"/>
                          <a14:foregroundMark x1="43976" y1="16418" x2="43976" y2="16418"/>
                          <a14:foregroundMark x1="48494" y1="15672" x2="48494" y2="15672"/>
                          <a14:foregroundMark x1="53012" y1="15672" x2="53012" y2="15672"/>
                          <a14:foregroundMark x1="66867" y1="33955" x2="66867" y2="33955"/>
                          <a14:foregroundMark x1="70783" y1="33582" x2="70783" y2="33582"/>
                          <a14:foregroundMark x1="73494" y1="33955" x2="73494" y2="33955"/>
                          <a14:foregroundMark x1="77108" y1="33955" x2="77108" y2="33955"/>
                          <a14:foregroundMark x1="81325" y1="33955" x2="81325" y2="33955"/>
                          <a14:foregroundMark x1="85241" y1="34328" x2="85241" y2="34328"/>
                          <a14:foregroundMark x1="87952" y1="34328" x2="87952" y2="34328"/>
                          <a14:foregroundMark x1="87952" y1="39925" x2="87952" y2="39925"/>
                          <a14:foregroundMark x1="88855" y1="48881" x2="88855" y2="48881"/>
                          <a14:foregroundMark x1="88855" y1="47015" x2="88855" y2="47015"/>
                          <a14:foregroundMark x1="94277" y1="58955" x2="94277" y2="58955"/>
                          <a14:foregroundMark x1="96084" y1="58955" x2="96084" y2="58955"/>
                          <a14:foregroundMark x1="86747" y1="65672" x2="86747" y2="65672"/>
                          <a14:foregroundMark x1="34940" y1="31343" x2="34940" y2="31343"/>
                          <a14:foregroundMark x1="31325" y1="31716" x2="31325" y2="31716"/>
                          <a14:foregroundMark x1="58133" y1="36194" x2="58133" y2="36194"/>
                          <a14:foregroundMark x1="59940" y1="35821" x2="59940" y2="35821"/>
                          <a14:foregroundMark x1="61145" y1="35821" x2="61145" y2="35821"/>
                          <a14:foregroundMark x1="55120" y1="36194" x2="55120" y2="36194"/>
                          <a14:foregroundMark x1="56928" y1="36567" x2="56928" y2="36567"/>
                          <a14:foregroundMark x1="65964" y1="33955" x2="65964" y2="33955"/>
                          <a14:foregroundMark x1="23795" y1="30970" x2="23795" y2="30970"/>
                          <a14:foregroundMark x1="21084" y1="31343" x2="21084" y2="31343"/>
                          <a14:foregroundMark x1="16265" y1="31343" x2="16265" y2="31343"/>
                          <a14:foregroundMark x1="15361" y1="40672" x2="15361" y2="40672"/>
                          <a14:foregroundMark x1="10542" y1="40672" x2="10542" y2="40672"/>
                          <a14:foregroundMark x1="8133" y1="40672" x2="8133" y2="40672"/>
                          <a14:foregroundMark x1="12952" y1="40299" x2="12952" y2="40299"/>
                          <a14:foregroundMark x1="14759" y1="40672" x2="14759" y2="40672"/>
                          <a14:foregroundMark x1="6024" y1="40299" x2="6024" y2="40299"/>
                          <a14:foregroundMark x1="12952" y1="73507" x2="12952" y2="73507"/>
                          <a14:foregroundMark x1="8133" y1="74254" x2="8133" y2="74254"/>
                          <a14:foregroundMark x1="3614" y1="74254" x2="3614" y2="74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1645" y="3193073"/>
              <a:ext cx="1067247" cy="8009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Dodecágono 107">
              <a:extLst>
                <a:ext uri="{FF2B5EF4-FFF2-40B4-BE49-F238E27FC236}">
                  <a16:creationId xmlns:a16="http://schemas.microsoft.com/office/drawing/2014/main" id="{38A44A80-3B51-4006-8FD3-7892FF22361D}"/>
                </a:ext>
              </a:extLst>
            </p:cNvPr>
            <p:cNvSpPr/>
            <p:nvPr/>
          </p:nvSpPr>
          <p:spPr>
            <a:xfrm>
              <a:off x="447315" y="3093485"/>
              <a:ext cx="1233376" cy="1162457"/>
            </a:xfrm>
            <a:prstGeom prst="dodecagon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110" name="Tabla 109">
            <a:extLst>
              <a:ext uri="{FF2B5EF4-FFF2-40B4-BE49-F238E27FC236}">
                <a16:creationId xmlns:a16="http://schemas.microsoft.com/office/drawing/2014/main" id="{2ADB88A2-682F-4B53-AFE1-7358C3AEA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12846"/>
              </p:ext>
            </p:extLst>
          </p:nvPr>
        </p:nvGraphicFramePr>
        <p:xfrm>
          <a:off x="452437" y="1164760"/>
          <a:ext cx="2936356" cy="9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108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87820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INFRAESTRUCTURA ESTRATÉGICA OPERACIONAL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04526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$104.433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aphicFrame>
        <p:nvGraphicFramePr>
          <p:cNvPr id="113" name="Tabla 112">
            <a:extLst>
              <a:ext uri="{FF2B5EF4-FFF2-40B4-BE49-F238E27FC236}">
                <a16:creationId xmlns:a16="http://schemas.microsoft.com/office/drawing/2014/main" id="{020FF72E-CEF7-460E-B524-A93BAA76B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444"/>
              </p:ext>
            </p:extLst>
          </p:nvPr>
        </p:nvGraphicFramePr>
        <p:xfrm>
          <a:off x="90077" y="2546081"/>
          <a:ext cx="2609636" cy="721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4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61000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80491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746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ARMAMENTO POLICIAL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74605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$24.034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74605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74605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10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pic>
        <p:nvPicPr>
          <p:cNvPr id="117" name="Picture 2" descr="Resultado de imagen para icono pistola">
            <a:hlinkClick r:id="" action="ppaction://noaction"/>
            <a:extLst>
              <a:ext uri="{FF2B5EF4-FFF2-40B4-BE49-F238E27FC236}">
                <a16:creationId xmlns:a16="http://schemas.microsoft.com/office/drawing/2014/main" id="{832E9F54-1FED-417D-9162-7F8E0220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50953" y="2636419"/>
            <a:ext cx="796593" cy="5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9" name="Tabla 118">
            <a:extLst>
              <a:ext uri="{FF2B5EF4-FFF2-40B4-BE49-F238E27FC236}">
                <a16:creationId xmlns:a16="http://schemas.microsoft.com/office/drawing/2014/main" id="{851658A6-24D7-46D4-AE0C-22713EE5E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15185"/>
              </p:ext>
            </p:extLst>
          </p:nvPr>
        </p:nvGraphicFramePr>
        <p:xfrm>
          <a:off x="281031" y="4164669"/>
          <a:ext cx="2609636" cy="706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4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61000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80491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MOVILIDAD POLICIAL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$31.697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10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pSp>
        <p:nvGrpSpPr>
          <p:cNvPr id="25" name="Grupo 24">
            <a:extLst>
              <a:ext uri="{FF2B5EF4-FFF2-40B4-BE49-F238E27FC236}">
                <a16:creationId xmlns:a16="http://schemas.microsoft.com/office/drawing/2014/main" id="{842BCE49-E9AA-48C2-AF91-C77AA95819AF}"/>
              </a:ext>
            </a:extLst>
          </p:cNvPr>
          <p:cNvGrpSpPr/>
          <p:nvPr/>
        </p:nvGrpSpPr>
        <p:grpSpPr>
          <a:xfrm>
            <a:off x="3076414" y="3874925"/>
            <a:ext cx="1215277" cy="1055074"/>
            <a:chOff x="3778627" y="3951712"/>
            <a:chExt cx="1215277" cy="1055074"/>
          </a:xfrm>
        </p:grpSpPr>
        <p:sp>
          <p:nvSpPr>
            <p:cNvPr id="120" name="Dodecágono 119">
              <a:extLst>
                <a:ext uri="{FF2B5EF4-FFF2-40B4-BE49-F238E27FC236}">
                  <a16:creationId xmlns:a16="http://schemas.microsoft.com/office/drawing/2014/main" id="{A62BF3E3-8BC5-4A18-B514-90AD4A2CA559}"/>
                </a:ext>
              </a:extLst>
            </p:cNvPr>
            <p:cNvSpPr/>
            <p:nvPr/>
          </p:nvSpPr>
          <p:spPr>
            <a:xfrm>
              <a:off x="3778627" y="3951712"/>
              <a:ext cx="1062508" cy="1055074"/>
            </a:xfrm>
            <a:prstGeom prst="dodecagon">
              <a:avLst/>
            </a:prstGeom>
            <a:solidFill>
              <a:schemeClr val="bg1"/>
            </a:solidFill>
            <a:ln w="76200">
              <a:solidFill>
                <a:srgbClr val="55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1" name="Imagen 2">
              <a:hlinkClick r:id="" action="ppaction://noaction"/>
              <a:extLst>
                <a:ext uri="{FF2B5EF4-FFF2-40B4-BE49-F238E27FC236}">
                  <a16:creationId xmlns:a16="http://schemas.microsoft.com/office/drawing/2014/main" id="{BBE85FDE-0EA5-4661-81D4-C0F14BD59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627" y="4023990"/>
              <a:ext cx="1215277" cy="91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3" name="Tabla 122">
            <a:extLst>
              <a:ext uri="{FF2B5EF4-FFF2-40B4-BE49-F238E27FC236}">
                <a16:creationId xmlns:a16="http://schemas.microsoft.com/office/drawing/2014/main" id="{40D4B26F-F6DE-48DB-BA2F-68DC46B35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13978"/>
              </p:ext>
            </p:extLst>
          </p:nvPr>
        </p:nvGraphicFramePr>
        <p:xfrm>
          <a:off x="1003819" y="5664271"/>
          <a:ext cx="2609635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4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60999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80491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EQUIPO AERONAUTICO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$15.000</a:t>
                      </a:r>
                      <a:endParaRPr lang="es-CO" sz="1100" b="0" i="1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10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25" name="Dodecágono 124">
            <a:extLst>
              <a:ext uri="{FF2B5EF4-FFF2-40B4-BE49-F238E27FC236}">
                <a16:creationId xmlns:a16="http://schemas.microsoft.com/office/drawing/2014/main" id="{BA75845C-19B8-4B05-A300-CB31C8FB5345}"/>
              </a:ext>
            </a:extLst>
          </p:cNvPr>
          <p:cNvSpPr/>
          <p:nvPr/>
        </p:nvSpPr>
        <p:spPr>
          <a:xfrm>
            <a:off x="3764342" y="5444090"/>
            <a:ext cx="1062508" cy="1055074"/>
          </a:xfrm>
          <a:prstGeom prst="dodecagon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6DD8DCA-981E-4389-949B-9379A57C4D5B}"/>
              </a:ext>
            </a:extLst>
          </p:cNvPr>
          <p:cNvGrpSpPr/>
          <p:nvPr/>
        </p:nvGrpSpPr>
        <p:grpSpPr>
          <a:xfrm>
            <a:off x="5644002" y="4594754"/>
            <a:ext cx="1098837" cy="1055074"/>
            <a:chOff x="7170305" y="5444090"/>
            <a:chExt cx="1098837" cy="1055074"/>
          </a:xfrm>
        </p:grpSpPr>
        <p:sp>
          <p:nvSpPr>
            <p:cNvPr id="128" name="Dodecágono 127">
              <a:extLst>
                <a:ext uri="{FF2B5EF4-FFF2-40B4-BE49-F238E27FC236}">
                  <a16:creationId xmlns:a16="http://schemas.microsoft.com/office/drawing/2014/main" id="{B2625A5A-0C68-4B05-9FA0-3F6A7A0A3158}"/>
                </a:ext>
              </a:extLst>
            </p:cNvPr>
            <p:cNvSpPr/>
            <p:nvPr/>
          </p:nvSpPr>
          <p:spPr>
            <a:xfrm>
              <a:off x="7170305" y="5444090"/>
              <a:ext cx="1062508" cy="1055074"/>
            </a:xfrm>
            <a:prstGeom prst="dodecagon">
              <a:avLst/>
            </a:prstGeom>
            <a:noFill/>
            <a:ln w="76200">
              <a:solidFill>
                <a:srgbClr val="55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30" name="Picture 16" descr="Resultado de imagen para png technology">
              <a:hlinkClick r:id="" action="ppaction://noaction"/>
              <a:extLst>
                <a:ext uri="{FF2B5EF4-FFF2-40B4-BE49-F238E27FC236}">
                  <a16:creationId xmlns:a16="http://schemas.microsoft.com/office/drawing/2014/main" id="{8CFF0EDA-11EA-468A-A908-F943C83E4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12" y="5700397"/>
              <a:ext cx="1031830" cy="636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2" name="Tabla 131">
            <a:extLst>
              <a:ext uri="{FF2B5EF4-FFF2-40B4-BE49-F238E27FC236}">
                <a16:creationId xmlns:a16="http://schemas.microsoft.com/office/drawing/2014/main" id="{ECD36BB3-8BE0-4A32-9C3F-3962D0AB4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16386"/>
              </p:ext>
            </p:extLst>
          </p:nvPr>
        </p:nvGraphicFramePr>
        <p:xfrm>
          <a:off x="4960420" y="5838876"/>
          <a:ext cx="2600256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04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56467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77685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DESARROLLO TECNOLOGICO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86</a:t>
                      </a:r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$43.000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CO" sz="110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pSp>
        <p:nvGrpSpPr>
          <p:cNvPr id="28" name="Grupo 27">
            <a:extLst>
              <a:ext uri="{FF2B5EF4-FFF2-40B4-BE49-F238E27FC236}">
                <a16:creationId xmlns:a16="http://schemas.microsoft.com/office/drawing/2014/main" id="{81344097-7E97-4519-A119-7E6A6B178B5A}"/>
              </a:ext>
            </a:extLst>
          </p:cNvPr>
          <p:cNvGrpSpPr/>
          <p:nvPr/>
        </p:nvGrpSpPr>
        <p:grpSpPr>
          <a:xfrm>
            <a:off x="7866526" y="5637260"/>
            <a:ext cx="1062508" cy="1055074"/>
            <a:chOff x="8651552" y="5179625"/>
            <a:chExt cx="1062508" cy="1055074"/>
          </a:xfrm>
        </p:grpSpPr>
        <p:pic>
          <p:nvPicPr>
            <p:cNvPr id="136" name="Imagen 135">
              <a:hlinkClick r:id="" action="ppaction://noaction"/>
              <a:extLst>
                <a:ext uri="{FF2B5EF4-FFF2-40B4-BE49-F238E27FC236}">
                  <a16:creationId xmlns:a16="http://schemas.microsoft.com/office/drawing/2014/main" id="{F18ED217-A553-400B-807E-72AA26166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037" y="5301057"/>
              <a:ext cx="902686" cy="614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Dodecágono 133">
              <a:extLst>
                <a:ext uri="{FF2B5EF4-FFF2-40B4-BE49-F238E27FC236}">
                  <a16:creationId xmlns:a16="http://schemas.microsoft.com/office/drawing/2014/main" id="{F9FBFE4F-91AF-42B6-A87D-577E6E413566}"/>
                </a:ext>
              </a:extLst>
            </p:cNvPr>
            <p:cNvSpPr/>
            <p:nvPr/>
          </p:nvSpPr>
          <p:spPr>
            <a:xfrm>
              <a:off x="8651552" y="5179625"/>
              <a:ext cx="1062508" cy="1055074"/>
            </a:xfrm>
            <a:prstGeom prst="dodecagon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138" name="Tabla 137">
            <a:extLst>
              <a:ext uri="{FF2B5EF4-FFF2-40B4-BE49-F238E27FC236}">
                <a16:creationId xmlns:a16="http://schemas.microsoft.com/office/drawing/2014/main" id="{67B458F0-8F2C-432A-8F06-A9D0EA326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43888"/>
              </p:ext>
            </p:extLst>
          </p:nvPr>
        </p:nvGraphicFramePr>
        <p:xfrm>
          <a:off x="9234884" y="5738532"/>
          <a:ext cx="2733302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069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320756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817477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INFRAESTRUCTURA BIENESTAR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$12.836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$8.182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48954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$182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aphicFrame>
        <p:nvGraphicFramePr>
          <p:cNvPr id="141" name="Tabla 140">
            <a:extLst>
              <a:ext uri="{FF2B5EF4-FFF2-40B4-BE49-F238E27FC236}">
                <a16:creationId xmlns:a16="http://schemas.microsoft.com/office/drawing/2014/main" id="{575A94B6-9F09-4F1A-BCF2-A0621D697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24004"/>
              </p:ext>
            </p:extLst>
          </p:nvPr>
        </p:nvGraphicFramePr>
        <p:xfrm>
          <a:off x="9481288" y="4400674"/>
          <a:ext cx="2649608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848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80314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9244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CENTROS VACACIONALES</a:t>
                      </a: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$8.000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pSp>
        <p:nvGrpSpPr>
          <p:cNvPr id="142" name="Grupo 141">
            <a:extLst>
              <a:ext uri="{FF2B5EF4-FFF2-40B4-BE49-F238E27FC236}">
                <a16:creationId xmlns:a16="http://schemas.microsoft.com/office/drawing/2014/main" id="{7397CD31-5494-44C8-B2C6-5A4497D36193}"/>
              </a:ext>
            </a:extLst>
          </p:cNvPr>
          <p:cNvGrpSpPr/>
          <p:nvPr/>
        </p:nvGrpSpPr>
        <p:grpSpPr>
          <a:xfrm>
            <a:off x="8310932" y="4266788"/>
            <a:ext cx="1062508" cy="1055074"/>
            <a:chOff x="9209966" y="3898038"/>
            <a:chExt cx="1062508" cy="1055074"/>
          </a:xfrm>
        </p:grpSpPr>
        <p:sp>
          <p:nvSpPr>
            <p:cNvPr id="143" name="Dodecágono 142">
              <a:extLst>
                <a:ext uri="{FF2B5EF4-FFF2-40B4-BE49-F238E27FC236}">
                  <a16:creationId xmlns:a16="http://schemas.microsoft.com/office/drawing/2014/main" id="{A27DB88E-BEB4-4157-8F3B-872BAEF1C220}"/>
                </a:ext>
              </a:extLst>
            </p:cNvPr>
            <p:cNvSpPr/>
            <p:nvPr/>
          </p:nvSpPr>
          <p:spPr>
            <a:xfrm>
              <a:off x="9209966" y="3898038"/>
              <a:ext cx="1062508" cy="1055074"/>
            </a:xfrm>
            <a:prstGeom prst="dodecagon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44" name="Imagen 143">
              <a:hlinkClick r:id="" action="ppaction://noaction"/>
              <a:extLst>
                <a:ext uri="{FF2B5EF4-FFF2-40B4-BE49-F238E27FC236}">
                  <a16:creationId xmlns:a16="http://schemas.microsoft.com/office/drawing/2014/main" id="{0A597081-6E1B-400C-96A3-79DAB4A2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110" y="3923042"/>
              <a:ext cx="948109" cy="9481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Dodecágono 146">
            <a:extLst>
              <a:ext uri="{FF2B5EF4-FFF2-40B4-BE49-F238E27FC236}">
                <a16:creationId xmlns:a16="http://schemas.microsoft.com/office/drawing/2014/main" id="{89AC4C62-35C2-4C1B-B5C2-989BBB1E94DD}"/>
              </a:ext>
            </a:extLst>
          </p:cNvPr>
          <p:cNvSpPr/>
          <p:nvPr/>
        </p:nvSpPr>
        <p:spPr>
          <a:xfrm>
            <a:off x="2780461" y="2347934"/>
            <a:ext cx="1062508" cy="1055074"/>
          </a:xfrm>
          <a:prstGeom prst="dodecagon">
            <a:avLst/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CEE8369-E0D5-417A-B084-8A0365188979}"/>
              </a:ext>
            </a:extLst>
          </p:cNvPr>
          <p:cNvGrpSpPr/>
          <p:nvPr/>
        </p:nvGrpSpPr>
        <p:grpSpPr>
          <a:xfrm>
            <a:off x="8743845" y="2889873"/>
            <a:ext cx="1062508" cy="1055074"/>
            <a:chOff x="9081553" y="2191299"/>
            <a:chExt cx="1062508" cy="1055074"/>
          </a:xfrm>
        </p:grpSpPr>
        <p:sp>
          <p:nvSpPr>
            <p:cNvPr id="139" name="Dodecágono 138">
              <a:extLst>
                <a:ext uri="{FF2B5EF4-FFF2-40B4-BE49-F238E27FC236}">
                  <a16:creationId xmlns:a16="http://schemas.microsoft.com/office/drawing/2014/main" id="{DF3FA7E6-856D-4C07-B1D6-5DA76BF5E62F}"/>
                </a:ext>
              </a:extLst>
            </p:cNvPr>
            <p:cNvSpPr/>
            <p:nvPr/>
          </p:nvSpPr>
          <p:spPr>
            <a:xfrm>
              <a:off x="9081553" y="2191299"/>
              <a:ext cx="1062508" cy="1055074"/>
            </a:xfrm>
            <a:prstGeom prst="dodecagon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62" name="Picture 28" descr="Resultado de imagen para school png">
              <a:hlinkClick r:id="" action="ppaction://noaction"/>
              <a:extLst>
                <a:ext uri="{FF2B5EF4-FFF2-40B4-BE49-F238E27FC236}">
                  <a16:creationId xmlns:a16="http://schemas.microsoft.com/office/drawing/2014/main" id="{35E580D3-A3F6-477A-B724-2AC952014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493" y="2361307"/>
              <a:ext cx="937054" cy="578785"/>
            </a:xfrm>
            <a:prstGeom prst="rect">
              <a:avLst/>
            </a:prstGeom>
            <a:noFill/>
            <a:ln w="762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6" name="Tabla 165">
            <a:extLst>
              <a:ext uri="{FF2B5EF4-FFF2-40B4-BE49-F238E27FC236}">
                <a16:creationId xmlns:a16="http://schemas.microsoft.com/office/drawing/2014/main" id="{4378BF5C-FBA5-4272-A918-3BDE1EF6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6400"/>
              </p:ext>
            </p:extLst>
          </p:nvPr>
        </p:nvGraphicFramePr>
        <p:xfrm>
          <a:off x="9878295" y="3045928"/>
          <a:ext cx="2252601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41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088477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673709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INFRAESTRUCTURA EDUCATIVA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  <a:endParaRPr lang="es-CO" sz="105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$45.000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13371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54" name="Dodecágono 153">
            <a:extLst>
              <a:ext uri="{FF2B5EF4-FFF2-40B4-BE49-F238E27FC236}">
                <a16:creationId xmlns:a16="http://schemas.microsoft.com/office/drawing/2014/main" id="{00B9B2DD-A6F8-4FE2-B3F3-271EB0DD094A}"/>
              </a:ext>
            </a:extLst>
          </p:cNvPr>
          <p:cNvSpPr/>
          <p:nvPr/>
        </p:nvSpPr>
        <p:spPr>
          <a:xfrm>
            <a:off x="8075422" y="1640744"/>
            <a:ext cx="1062508" cy="1055074"/>
          </a:xfrm>
          <a:prstGeom prst="dodecagon">
            <a:avLst/>
          </a:prstGeom>
          <a:noFill/>
          <a:ln w="76200">
            <a:solidFill>
              <a:srgbClr val="55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70" name="Tabla 169">
            <a:extLst>
              <a:ext uri="{FF2B5EF4-FFF2-40B4-BE49-F238E27FC236}">
                <a16:creationId xmlns:a16="http://schemas.microsoft.com/office/drawing/2014/main" id="{A70D0886-723C-484C-9E95-4545710F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12392"/>
              </p:ext>
            </p:extLst>
          </p:nvPr>
        </p:nvGraphicFramePr>
        <p:xfrm>
          <a:off x="9234884" y="1800486"/>
          <a:ext cx="2649608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847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80315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9244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POLÍTICA EDUCATIVA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8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Compromiso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+mn-lt"/>
                        </a:rPr>
                        <a:t>$2.500</a:t>
                      </a:r>
                      <a:endParaRPr lang="es-CO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72" name="AutoShape 2" descr="Resultado de imagen para icono gps">
            <a:extLst>
              <a:ext uri="{FF2B5EF4-FFF2-40B4-BE49-F238E27FC236}">
                <a16:creationId xmlns:a16="http://schemas.microsoft.com/office/drawing/2014/main" id="{52616187-D186-4085-9173-58856B56A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3235" y="22355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Arco de bloque 172">
            <a:extLst>
              <a:ext uri="{FF2B5EF4-FFF2-40B4-BE49-F238E27FC236}">
                <a16:creationId xmlns:a16="http://schemas.microsoft.com/office/drawing/2014/main" id="{8739F980-CCD3-426C-A196-E2C2F5E0B036}"/>
              </a:ext>
            </a:extLst>
          </p:cNvPr>
          <p:cNvSpPr/>
          <p:nvPr/>
        </p:nvSpPr>
        <p:spPr>
          <a:xfrm>
            <a:off x="4801747" y="1560714"/>
            <a:ext cx="2667775" cy="2667775"/>
          </a:xfrm>
          <a:prstGeom prst="blockArc">
            <a:avLst>
              <a:gd name="adj1" fmla="val 16200949"/>
              <a:gd name="adj2" fmla="val 16180889"/>
              <a:gd name="adj3" fmla="val 1502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Arco de bloque 187">
            <a:extLst>
              <a:ext uri="{FF2B5EF4-FFF2-40B4-BE49-F238E27FC236}">
                <a16:creationId xmlns:a16="http://schemas.microsoft.com/office/drawing/2014/main" id="{ACAF23E5-BDC1-4B58-BCAE-7141B1262677}"/>
              </a:ext>
            </a:extLst>
          </p:cNvPr>
          <p:cNvSpPr/>
          <p:nvPr/>
        </p:nvSpPr>
        <p:spPr>
          <a:xfrm rot="1119053">
            <a:off x="4829805" y="1593633"/>
            <a:ext cx="2667775" cy="2667775"/>
          </a:xfrm>
          <a:prstGeom prst="blockArc">
            <a:avLst>
              <a:gd name="adj1" fmla="val 15025695"/>
              <a:gd name="adj2" fmla="val 2659684"/>
              <a:gd name="adj3" fmla="val 1615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83684BD2-37A0-4A4D-9D69-14286CA01BE1}"/>
              </a:ext>
            </a:extLst>
          </p:cNvPr>
          <p:cNvSpPr/>
          <p:nvPr/>
        </p:nvSpPr>
        <p:spPr>
          <a:xfrm>
            <a:off x="5826474" y="1201031"/>
            <a:ext cx="572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42,3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390DC707-93DE-4D5A-8ED3-CFE0DE576B4A}"/>
              </a:ext>
            </a:extLst>
          </p:cNvPr>
          <p:cNvGrpSpPr/>
          <p:nvPr/>
        </p:nvGrpSpPr>
        <p:grpSpPr>
          <a:xfrm>
            <a:off x="5899680" y="1455954"/>
            <a:ext cx="598648" cy="117148"/>
            <a:chOff x="4815840" y="2163772"/>
            <a:chExt cx="598648" cy="117148"/>
          </a:xfrm>
        </p:grpSpPr>
        <p:cxnSp>
          <p:nvCxnSpPr>
            <p:cNvPr id="192" name="Conector recto 191">
              <a:extLst>
                <a:ext uri="{FF2B5EF4-FFF2-40B4-BE49-F238E27FC236}">
                  <a16:creationId xmlns:a16="http://schemas.microsoft.com/office/drawing/2014/main" id="{B40D5186-D7A8-4870-8FB5-3BD75DDC6A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5972" y="2163772"/>
              <a:ext cx="198516" cy="11714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id="{AB0AA0CA-AA0C-4533-95A2-1D70029BBF83}"/>
                </a:ext>
              </a:extLst>
            </p:cNvPr>
            <p:cNvCxnSpPr/>
            <p:nvPr/>
          </p:nvCxnSpPr>
          <p:spPr>
            <a:xfrm flipH="1">
              <a:off x="4815840" y="2163772"/>
              <a:ext cx="40555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0EBA64D1-FD65-45F2-8B67-110BF2F237BB}"/>
              </a:ext>
            </a:extLst>
          </p:cNvPr>
          <p:cNvSpPr txBox="1"/>
          <p:nvPr/>
        </p:nvSpPr>
        <p:spPr>
          <a:xfrm>
            <a:off x="5298816" y="3194956"/>
            <a:ext cx="1741182" cy="25391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Cifras en millones de pesos</a:t>
            </a:r>
          </a:p>
        </p:txBody>
      </p:sp>
      <p:sp>
        <p:nvSpPr>
          <p:cNvPr id="218" name="Rectángulo: esquinas redondeadas 217">
            <a:extLst>
              <a:ext uri="{FF2B5EF4-FFF2-40B4-BE49-F238E27FC236}">
                <a16:creationId xmlns:a16="http://schemas.microsoft.com/office/drawing/2014/main" id="{FE0C3D46-97BB-4F94-97E0-6BD82867771F}"/>
              </a:ext>
            </a:extLst>
          </p:cNvPr>
          <p:cNvSpPr/>
          <p:nvPr/>
        </p:nvSpPr>
        <p:spPr>
          <a:xfrm>
            <a:off x="5734839" y="42555"/>
            <a:ext cx="2016000" cy="7113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$286.500</a:t>
            </a:r>
          </a:p>
        </p:txBody>
      </p:sp>
      <p:sp>
        <p:nvSpPr>
          <p:cNvPr id="220" name="Rectángulo: esquinas redondeadas 219">
            <a:extLst>
              <a:ext uri="{FF2B5EF4-FFF2-40B4-BE49-F238E27FC236}">
                <a16:creationId xmlns:a16="http://schemas.microsoft.com/office/drawing/2014/main" id="{6692D52E-82C3-4F3C-BA1B-0DFE7A121805}"/>
              </a:ext>
            </a:extLst>
          </p:cNvPr>
          <p:cNvSpPr/>
          <p:nvPr/>
        </p:nvSpPr>
        <p:spPr>
          <a:xfrm>
            <a:off x="9915489" y="54943"/>
            <a:ext cx="2016000" cy="711359"/>
          </a:xfrm>
          <a:prstGeom prst="roundRect">
            <a:avLst/>
          </a:prstGeom>
          <a:solidFill>
            <a:schemeClr val="bg1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Obligado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221" name="Rectángulo: esquinas redondeadas 220">
            <a:extLst>
              <a:ext uri="{FF2B5EF4-FFF2-40B4-BE49-F238E27FC236}">
                <a16:creationId xmlns:a16="http://schemas.microsoft.com/office/drawing/2014/main" id="{E3862F85-8BCC-46B1-90BE-FFEE5DDF963F}"/>
              </a:ext>
            </a:extLst>
          </p:cNvPr>
          <p:cNvSpPr/>
          <p:nvPr/>
        </p:nvSpPr>
        <p:spPr>
          <a:xfrm>
            <a:off x="7839380" y="42555"/>
            <a:ext cx="2016000" cy="711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3852034-0576-4DE8-96F5-BE1493354B63}"/>
              </a:ext>
            </a:extLst>
          </p:cNvPr>
          <p:cNvSpPr txBox="1"/>
          <p:nvPr/>
        </p:nvSpPr>
        <p:spPr>
          <a:xfrm>
            <a:off x="5658140" y="4215729"/>
            <a:ext cx="1136850" cy="24622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Corte </a:t>
            </a:r>
            <a:r>
              <a:rPr lang="es-CO" sz="1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</a:t>
            </a:r>
            <a:r>
              <a:rPr kumimoji="0" lang="es-CO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/08/2019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022278" y="2484903"/>
            <a:ext cx="21774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</a:p>
          <a:p>
            <a:pPr algn="ctr">
              <a:lnSpc>
                <a:spcPts val="2000"/>
              </a:lnSpc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$77.600</a:t>
            </a:r>
          </a:p>
        </p:txBody>
      </p:sp>
    </p:spTree>
    <p:extLst>
      <p:ext uri="{BB962C8B-B14F-4D97-AF65-F5344CB8AC3E}">
        <p14:creationId xmlns:p14="http://schemas.microsoft.com/office/powerpoint/2010/main" val="15388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Resultado de imagen para logo sanidad policia nacional">
            <a:extLst>
              <a:ext uri="{FF2B5EF4-FFF2-40B4-BE49-F238E27FC236}">
                <a16:creationId xmlns:a16="http://schemas.microsoft.com/office/drawing/2014/main" id="{9EBD895E-406C-4F8F-89B4-29713083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550" y="2174902"/>
            <a:ext cx="1904871" cy="20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rapecio 130">
            <a:extLst>
              <a:ext uri="{FF2B5EF4-FFF2-40B4-BE49-F238E27FC236}">
                <a16:creationId xmlns:a16="http://schemas.microsoft.com/office/drawing/2014/main" id="{500E4F35-D05E-45FC-AC19-34A5E6232C2B}"/>
              </a:ext>
            </a:extLst>
          </p:cNvPr>
          <p:cNvSpPr/>
          <p:nvPr/>
        </p:nvSpPr>
        <p:spPr>
          <a:xfrm rot="10800000">
            <a:off x="-25654" y="3465"/>
            <a:ext cx="5769263" cy="871935"/>
          </a:xfrm>
          <a:prstGeom prst="trapezoid">
            <a:avLst>
              <a:gd name="adj" fmla="val 6830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C5DE7A41-D455-4FDC-935B-280B49F1B42D}"/>
              </a:ext>
            </a:extLst>
          </p:cNvPr>
          <p:cNvSpPr/>
          <p:nvPr/>
        </p:nvSpPr>
        <p:spPr>
          <a:xfrm rot="10800000">
            <a:off x="95115" y="54944"/>
            <a:ext cx="5515055" cy="739977"/>
          </a:xfrm>
          <a:prstGeom prst="trapezoid">
            <a:avLst>
              <a:gd name="adj" fmla="val 6830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7F029C-77A5-4AA8-A239-A57CEE641A19}"/>
              </a:ext>
            </a:extLst>
          </p:cNvPr>
          <p:cNvSpPr txBox="1"/>
          <p:nvPr/>
        </p:nvSpPr>
        <p:spPr>
          <a:xfrm>
            <a:off x="172560" y="74532"/>
            <a:ext cx="5360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Ejecución Proyectos de Inversión 2021</a:t>
            </a:r>
          </a:p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prstClr val="white"/>
                </a:solidFill>
                <a:latin typeface="Candara" pitchFamily="34" charset="0"/>
                <a:cs typeface="Arial" pitchFamily="34" charset="0"/>
              </a:rPr>
              <a:t>Salud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Dodecágono 107">
            <a:extLst>
              <a:ext uri="{FF2B5EF4-FFF2-40B4-BE49-F238E27FC236}">
                <a16:creationId xmlns:a16="http://schemas.microsoft.com/office/drawing/2014/main" id="{38A44A80-3B51-4006-8FD3-7892FF22361D}"/>
              </a:ext>
            </a:extLst>
          </p:cNvPr>
          <p:cNvSpPr/>
          <p:nvPr/>
        </p:nvSpPr>
        <p:spPr>
          <a:xfrm>
            <a:off x="3511235" y="3170272"/>
            <a:ext cx="1062508" cy="1020371"/>
          </a:xfrm>
          <a:prstGeom prst="dodecagon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0" name="Tabla 109">
            <a:extLst>
              <a:ext uri="{FF2B5EF4-FFF2-40B4-BE49-F238E27FC236}">
                <a16:creationId xmlns:a16="http://schemas.microsoft.com/office/drawing/2014/main" id="{2ADB88A2-682F-4B53-AFE1-7358C3AEA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40590"/>
              </p:ext>
            </p:extLst>
          </p:nvPr>
        </p:nvGraphicFramePr>
        <p:xfrm>
          <a:off x="466909" y="3250112"/>
          <a:ext cx="2936356" cy="72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108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87820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Instalaciones de Salud Policía Nacional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04526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$16.379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72" name="AutoShape 2" descr="Resultado de imagen para icono gps">
            <a:extLst>
              <a:ext uri="{FF2B5EF4-FFF2-40B4-BE49-F238E27FC236}">
                <a16:creationId xmlns:a16="http://schemas.microsoft.com/office/drawing/2014/main" id="{52616187-D186-4085-9173-58856B56A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8252" y="253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Arco de bloque 172">
            <a:extLst>
              <a:ext uri="{FF2B5EF4-FFF2-40B4-BE49-F238E27FC236}">
                <a16:creationId xmlns:a16="http://schemas.microsoft.com/office/drawing/2014/main" id="{8739F980-CCD3-426C-A196-E2C2F5E0B036}"/>
              </a:ext>
            </a:extLst>
          </p:cNvPr>
          <p:cNvSpPr/>
          <p:nvPr/>
        </p:nvSpPr>
        <p:spPr>
          <a:xfrm>
            <a:off x="4786764" y="1862066"/>
            <a:ext cx="2667775" cy="2667775"/>
          </a:xfrm>
          <a:prstGeom prst="blockArc">
            <a:avLst>
              <a:gd name="adj1" fmla="val 16200949"/>
              <a:gd name="adj2" fmla="val 16180889"/>
              <a:gd name="adj3" fmla="val 1502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Arco de bloque 187">
            <a:extLst>
              <a:ext uri="{FF2B5EF4-FFF2-40B4-BE49-F238E27FC236}">
                <a16:creationId xmlns:a16="http://schemas.microsoft.com/office/drawing/2014/main" id="{ACAF23E5-BDC1-4B58-BCAE-7141B1262677}"/>
              </a:ext>
            </a:extLst>
          </p:cNvPr>
          <p:cNvSpPr/>
          <p:nvPr/>
        </p:nvSpPr>
        <p:spPr>
          <a:xfrm rot="1119053">
            <a:off x="4794621" y="1851068"/>
            <a:ext cx="2667775" cy="2667775"/>
          </a:xfrm>
          <a:prstGeom prst="blockArc">
            <a:avLst>
              <a:gd name="adj1" fmla="val 15069149"/>
              <a:gd name="adj2" fmla="val 20635796"/>
              <a:gd name="adj3" fmla="val 139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83684BD2-37A0-4A4D-9D69-14286CA01BE1}"/>
              </a:ext>
            </a:extLst>
          </p:cNvPr>
          <p:cNvSpPr/>
          <p:nvPr/>
        </p:nvSpPr>
        <p:spPr>
          <a:xfrm>
            <a:off x="5811493" y="1502383"/>
            <a:ext cx="572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24,2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390DC707-93DE-4D5A-8ED3-CFE0DE576B4A}"/>
              </a:ext>
            </a:extLst>
          </p:cNvPr>
          <p:cNvGrpSpPr/>
          <p:nvPr/>
        </p:nvGrpSpPr>
        <p:grpSpPr>
          <a:xfrm>
            <a:off x="5884697" y="1757306"/>
            <a:ext cx="598648" cy="117148"/>
            <a:chOff x="4815840" y="2163772"/>
            <a:chExt cx="598648" cy="117148"/>
          </a:xfrm>
        </p:grpSpPr>
        <p:cxnSp>
          <p:nvCxnSpPr>
            <p:cNvPr id="192" name="Conector recto 191">
              <a:extLst>
                <a:ext uri="{FF2B5EF4-FFF2-40B4-BE49-F238E27FC236}">
                  <a16:creationId xmlns:a16="http://schemas.microsoft.com/office/drawing/2014/main" id="{B40D5186-D7A8-4870-8FB5-3BD75DDC6A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5972" y="2163772"/>
              <a:ext cx="198516" cy="11714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id="{AB0AA0CA-AA0C-4533-95A2-1D70029BBF83}"/>
                </a:ext>
              </a:extLst>
            </p:cNvPr>
            <p:cNvCxnSpPr/>
            <p:nvPr/>
          </p:nvCxnSpPr>
          <p:spPr>
            <a:xfrm flipH="1">
              <a:off x="4815840" y="2163772"/>
              <a:ext cx="40555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0EBA64D1-FD65-45F2-8B67-110BF2F237BB}"/>
              </a:ext>
            </a:extLst>
          </p:cNvPr>
          <p:cNvSpPr txBox="1"/>
          <p:nvPr/>
        </p:nvSpPr>
        <p:spPr>
          <a:xfrm>
            <a:off x="5283833" y="3496308"/>
            <a:ext cx="1741182" cy="25391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Cifras en millones de pesos</a:t>
            </a:r>
          </a:p>
        </p:txBody>
      </p:sp>
      <p:sp>
        <p:nvSpPr>
          <p:cNvPr id="218" name="Rectángulo: esquinas redondeadas 217">
            <a:extLst>
              <a:ext uri="{FF2B5EF4-FFF2-40B4-BE49-F238E27FC236}">
                <a16:creationId xmlns:a16="http://schemas.microsoft.com/office/drawing/2014/main" id="{FE0C3D46-97BB-4F94-97E0-6BD82867771F}"/>
              </a:ext>
            </a:extLst>
          </p:cNvPr>
          <p:cNvSpPr/>
          <p:nvPr/>
        </p:nvSpPr>
        <p:spPr>
          <a:xfrm>
            <a:off x="5734839" y="74533"/>
            <a:ext cx="2016000" cy="7624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Apropiación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$16.379</a:t>
            </a:r>
          </a:p>
        </p:txBody>
      </p:sp>
      <p:sp>
        <p:nvSpPr>
          <p:cNvPr id="220" name="Rectángulo: esquinas redondeadas 219">
            <a:extLst>
              <a:ext uri="{FF2B5EF4-FFF2-40B4-BE49-F238E27FC236}">
                <a16:creationId xmlns:a16="http://schemas.microsoft.com/office/drawing/2014/main" id="{6692D52E-82C3-4F3C-BA1B-0DFE7A121805}"/>
              </a:ext>
            </a:extLst>
          </p:cNvPr>
          <p:cNvSpPr/>
          <p:nvPr/>
        </p:nvSpPr>
        <p:spPr>
          <a:xfrm>
            <a:off x="9915489" y="97124"/>
            <a:ext cx="2016000" cy="752960"/>
          </a:xfrm>
          <a:prstGeom prst="roundRect">
            <a:avLst/>
          </a:prstGeom>
          <a:solidFill>
            <a:schemeClr val="bg1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Obligado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221" name="Rectángulo: esquinas redondeadas 220">
            <a:extLst>
              <a:ext uri="{FF2B5EF4-FFF2-40B4-BE49-F238E27FC236}">
                <a16:creationId xmlns:a16="http://schemas.microsoft.com/office/drawing/2014/main" id="{E3862F85-8BCC-46B1-90BE-FFEE5DDF963F}"/>
              </a:ext>
            </a:extLst>
          </p:cNvPr>
          <p:cNvSpPr/>
          <p:nvPr/>
        </p:nvSpPr>
        <p:spPr>
          <a:xfrm>
            <a:off x="7818925" y="83976"/>
            <a:ext cx="2016000" cy="75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Comprometido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06424" y="2778944"/>
            <a:ext cx="6096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Comprometido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$3.147</a:t>
            </a:r>
          </a:p>
        </p:txBody>
      </p:sp>
      <p:pic>
        <p:nvPicPr>
          <p:cNvPr id="62" name="Imagen 61">
            <a:hlinkClick r:id="" action="ppaction://noaction"/>
            <a:extLst>
              <a:ext uri="{FF2B5EF4-FFF2-40B4-BE49-F238E27FC236}">
                <a16:creationId xmlns:a16="http://schemas.microsoft.com/office/drawing/2014/main" id="{C768DC65-0767-4255-8DFE-C9BBE2E10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54" y="3295416"/>
            <a:ext cx="977052" cy="644445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DB9F136B-28C0-4D28-ADBB-DBD35FD9CEA7}"/>
              </a:ext>
            </a:extLst>
          </p:cNvPr>
          <p:cNvSpPr/>
          <p:nvPr/>
        </p:nvSpPr>
        <p:spPr>
          <a:xfrm>
            <a:off x="10828950" y="968605"/>
            <a:ext cx="6270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>
            <a:extLst>
              <a:ext uri="{FF2B5EF4-FFF2-40B4-BE49-F238E27FC236}">
                <a16:creationId xmlns:a16="http://schemas.microsoft.com/office/drawing/2014/main" id="{613AD4B0-6F69-44EA-A81A-4DDA1A697765}"/>
              </a:ext>
            </a:extLst>
          </p:cNvPr>
          <p:cNvSpPr txBox="1">
            <a:spLocks/>
          </p:cNvSpPr>
          <p:nvPr/>
        </p:nvSpPr>
        <p:spPr bwMode="auto">
          <a:xfrm>
            <a:off x="2891234" y="4689268"/>
            <a:ext cx="64087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 anchor="ctr"/>
          <a:lstStyle/>
          <a:p>
            <a:pPr marL="342900" indent="-342900" algn="ctr">
              <a:spcBef>
                <a:spcPct val="20000"/>
              </a:spcBef>
            </a:pPr>
            <a:endParaRPr lang="es-CO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1200" dirty="0">
                <a:latin typeface="Century Gothic" panose="020B0502020202020204" pitchFamily="34" charset="0"/>
              </a:rPr>
              <a:t>Carrera 59 # 26-21 CAN, Bogotá </a:t>
            </a:r>
            <a:endParaRPr lang="es-CO" sz="1200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CO" sz="12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ofpla.guder@policia.gov.co</a:t>
            </a:r>
            <a:endParaRPr lang="es-CO" sz="1200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CO" sz="12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www.policia.gov.co</a:t>
            </a:r>
            <a:endParaRPr lang="es-CO" sz="1200" dirty="0">
              <a:latin typeface="Century Gothic" panose="020B0502020202020204" pitchFamily="34" charset="0"/>
            </a:endParaRPr>
          </a:p>
          <a:p>
            <a:pPr algn="ctr" eaLnBrk="0" hangingPunct="0"/>
            <a:endParaRPr lang="es-CO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98790"/>
      </p:ext>
    </p:extLst>
  </p:cSld>
  <p:clrMapOvr>
    <a:masterClrMapping/>
  </p:clrMapOvr>
</p:sld>
</file>

<file path=ppt/theme/theme1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18210</TotalTime>
  <Words>216</Words>
  <Application>Microsoft Office PowerPoint</Application>
  <PresentationFormat>Panorámica</PresentationFormat>
  <Paragraphs>119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PMingLiU</vt:lpstr>
      <vt:lpstr>Arial</vt:lpstr>
      <vt:lpstr>Arial Black</vt:lpstr>
      <vt:lpstr>Arial Narrow</vt:lpstr>
      <vt:lpstr>Calibri</vt:lpstr>
      <vt:lpstr>Calibri Light</vt:lpstr>
      <vt:lpstr>Candara</vt:lpstr>
      <vt:lpstr>Century Gothic</vt:lpstr>
      <vt:lpstr>Corbel</vt:lpstr>
      <vt:lpstr>Myriad Pro</vt:lpstr>
      <vt:lpstr>5_Diseño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ANGIE CAROLINA RAMIREZ RUBIANO</cp:lastModifiedBy>
  <cp:revision>1907</cp:revision>
  <cp:lastPrinted>2019-08-12T22:54:59Z</cp:lastPrinted>
  <dcterms:created xsi:type="dcterms:W3CDTF">2015-05-05T15:44:23Z</dcterms:created>
  <dcterms:modified xsi:type="dcterms:W3CDTF">2021-01-29T17:05:17Z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3021850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