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82"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CCFF33"/>
    <a:srgbClr val="38E51B"/>
    <a:srgbClr val="A7A7A7"/>
    <a:srgbClr val="28F8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Estilo claro 3 - Acento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2838BEF-8BB2-4498-84A7-C5851F593DF1}" styleName="Estilo medio 4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111" d="100"/>
          <a:sy n="111" d="100"/>
        </p:scale>
        <p:origin x="51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pic>
        <p:nvPicPr>
          <p:cNvPr id="7" name="Marcador de contenido 5">
            <a:extLst>
              <a:ext uri="{FF2B5EF4-FFF2-40B4-BE49-F238E27FC236}">
                <a16:creationId xmlns:a16="http://schemas.microsoft.com/office/drawing/2014/main" id="{E74C7F08-6AAE-E58F-D1C2-B7D61D7C62E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77712" cy="6858000"/>
          </a:xfrm>
          <a:prstGeom prst="rect">
            <a:avLst/>
          </a:prstGeom>
        </p:spPr>
      </p:pic>
    </p:spTree>
    <p:extLst>
      <p:ext uri="{BB962C8B-B14F-4D97-AF65-F5344CB8AC3E}">
        <p14:creationId xmlns:p14="http://schemas.microsoft.com/office/powerpoint/2010/main" val="2411996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EB9445D1-6268-48B1-919F-6836D45F1CEB}" type="datetimeFigureOut">
              <a:rPr lang="en-US" smtClean="0"/>
              <a:t>4/13/2023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3097F0AB-9192-437B-80BA-F480AF76FA0E}" type="slidenum">
              <a:rPr lang="en-US" smtClean="0"/>
              <a:t>‹Nº›</a:t>
            </a:fld>
            <a:endParaRPr lang="en-US"/>
          </a:p>
        </p:txBody>
      </p:sp>
    </p:spTree>
    <p:extLst>
      <p:ext uri="{BB962C8B-B14F-4D97-AF65-F5344CB8AC3E}">
        <p14:creationId xmlns:p14="http://schemas.microsoft.com/office/powerpoint/2010/main" val="3375184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EB9445D1-6268-48B1-919F-6836D45F1CEB}" type="datetimeFigureOut">
              <a:rPr lang="en-US" smtClean="0"/>
              <a:t>4/13/2023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3097F0AB-9192-437B-80BA-F480AF76FA0E}" type="slidenum">
              <a:rPr lang="en-US" smtClean="0"/>
              <a:t>‹Nº›</a:t>
            </a:fld>
            <a:endParaRPr lang="en-US"/>
          </a:p>
        </p:txBody>
      </p:sp>
    </p:spTree>
    <p:extLst>
      <p:ext uri="{BB962C8B-B14F-4D97-AF65-F5344CB8AC3E}">
        <p14:creationId xmlns:p14="http://schemas.microsoft.com/office/powerpoint/2010/main" val="26261110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pic>
        <p:nvPicPr>
          <p:cNvPr id="7" name="Marcador de contenido 5">
            <a:extLst>
              <a:ext uri="{FF2B5EF4-FFF2-40B4-BE49-F238E27FC236}">
                <a16:creationId xmlns:a16="http://schemas.microsoft.com/office/drawing/2014/main" id="{E74C7F08-6AAE-E58F-D1C2-B7D61D7C62E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77712" cy="6858000"/>
          </a:xfrm>
          <a:prstGeom prst="rect">
            <a:avLst/>
          </a:prstGeom>
        </p:spPr>
      </p:pic>
    </p:spTree>
    <p:extLst>
      <p:ext uri="{BB962C8B-B14F-4D97-AF65-F5344CB8AC3E}">
        <p14:creationId xmlns:p14="http://schemas.microsoft.com/office/powerpoint/2010/main" val="27874152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a:p>
        </p:txBody>
      </p:sp>
      <p:sp>
        <p:nvSpPr>
          <p:cNvPr id="4" name="Marcador de fecha 3"/>
          <p:cNvSpPr>
            <a:spLocks noGrp="1"/>
          </p:cNvSpPr>
          <p:nvPr>
            <p:ph type="dt" sz="half" idx="10"/>
          </p:nvPr>
        </p:nvSpPr>
        <p:spPr/>
        <p:txBody>
          <a:bodyPr/>
          <a:lstStyle/>
          <a:p>
            <a:fld id="{EB9445D1-6268-48B1-919F-6836D45F1CEB}" type="datetimeFigureOut">
              <a:rPr lang="en-US" smtClean="0"/>
              <a:t>4/13/2023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3097F0AB-9192-437B-80BA-F480AF76FA0E}" type="slidenum">
              <a:rPr lang="en-US" smtClean="0"/>
              <a:t>‹Nº›</a:t>
            </a:fld>
            <a:endParaRPr lang="en-US"/>
          </a:p>
        </p:txBody>
      </p:sp>
    </p:spTree>
    <p:extLst>
      <p:ext uri="{BB962C8B-B14F-4D97-AF65-F5344CB8AC3E}">
        <p14:creationId xmlns:p14="http://schemas.microsoft.com/office/powerpoint/2010/main" val="33791694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EB9445D1-6268-48B1-919F-6836D45F1CEB}" type="datetimeFigureOut">
              <a:rPr lang="en-US" smtClean="0"/>
              <a:t>4/13/2023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3097F0AB-9192-437B-80BA-F480AF76FA0E}" type="slidenum">
              <a:rPr lang="en-US" smtClean="0"/>
              <a:t>‹Nº›</a:t>
            </a:fld>
            <a:endParaRPr lang="en-US"/>
          </a:p>
        </p:txBody>
      </p:sp>
    </p:spTree>
    <p:extLst>
      <p:ext uri="{BB962C8B-B14F-4D97-AF65-F5344CB8AC3E}">
        <p14:creationId xmlns:p14="http://schemas.microsoft.com/office/powerpoint/2010/main" val="10348249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fecha 4"/>
          <p:cNvSpPr>
            <a:spLocks noGrp="1"/>
          </p:cNvSpPr>
          <p:nvPr>
            <p:ph type="dt" sz="half" idx="10"/>
          </p:nvPr>
        </p:nvSpPr>
        <p:spPr/>
        <p:txBody>
          <a:bodyPr/>
          <a:lstStyle/>
          <a:p>
            <a:fld id="{EB9445D1-6268-48B1-919F-6836D45F1CEB}" type="datetimeFigureOut">
              <a:rPr lang="en-US" smtClean="0"/>
              <a:t>4/13/2023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3097F0AB-9192-437B-80BA-F480AF76FA0E}" type="slidenum">
              <a:rPr lang="en-US" smtClean="0"/>
              <a:t>‹Nº›</a:t>
            </a:fld>
            <a:endParaRPr lang="en-US"/>
          </a:p>
        </p:txBody>
      </p:sp>
    </p:spTree>
    <p:extLst>
      <p:ext uri="{BB962C8B-B14F-4D97-AF65-F5344CB8AC3E}">
        <p14:creationId xmlns:p14="http://schemas.microsoft.com/office/powerpoint/2010/main" val="27682118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Marcador de fecha 6"/>
          <p:cNvSpPr>
            <a:spLocks noGrp="1"/>
          </p:cNvSpPr>
          <p:nvPr>
            <p:ph type="dt" sz="half" idx="10"/>
          </p:nvPr>
        </p:nvSpPr>
        <p:spPr/>
        <p:txBody>
          <a:bodyPr/>
          <a:lstStyle/>
          <a:p>
            <a:fld id="{EB9445D1-6268-48B1-919F-6836D45F1CEB}" type="datetimeFigureOut">
              <a:rPr lang="en-US" smtClean="0"/>
              <a:t>4/13/2023</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3097F0AB-9192-437B-80BA-F480AF76FA0E}" type="slidenum">
              <a:rPr lang="en-US" smtClean="0"/>
              <a:t>‹Nº›</a:t>
            </a:fld>
            <a:endParaRPr lang="en-US"/>
          </a:p>
        </p:txBody>
      </p:sp>
    </p:spTree>
    <p:extLst>
      <p:ext uri="{BB962C8B-B14F-4D97-AF65-F5344CB8AC3E}">
        <p14:creationId xmlns:p14="http://schemas.microsoft.com/office/powerpoint/2010/main" val="6092033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fecha 2"/>
          <p:cNvSpPr>
            <a:spLocks noGrp="1"/>
          </p:cNvSpPr>
          <p:nvPr>
            <p:ph type="dt" sz="half" idx="10"/>
          </p:nvPr>
        </p:nvSpPr>
        <p:spPr/>
        <p:txBody>
          <a:bodyPr/>
          <a:lstStyle/>
          <a:p>
            <a:fld id="{EB9445D1-6268-48B1-919F-6836D45F1CEB}" type="datetimeFigureOut">
              <a:rPr lang="en-US" smtClean="0"/>
              <a:t>4/13/2023</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3097F0AB-9192-437B-80BA-F480AF76FA0E}" type="slidenum">
              <a:rPr lang="en-US" smtClean="0"/>
              <a:t>‹Nº›</a:t>
            </a:fld>
            <a:endParaRPr lang="en-US"/>
          </a:p>
        </p:txBody>
      </p:sp>
    </p:spTree>
    <p:extLst>
      <p:ext uri="{BB962C8B-B14F-4D97-AF65-F5344CB8AC3E}">
        <p14:creationId xmlns:p14="http://schemas.microsoft.com/office/powerpoint/2010/main" val="18123755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B9445D1-6268-48B1-919F-6836D45F1CEB}" type="datetimeFigureOut">
              <a:rPr lang="en-US" smtClean="0"/>
              <a:t>4/13/2023</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3097F0AB-9192-437B-80BA-F480AF76FA0E}" type="slidenum">
              <a:rPr lang="en-US" smtClean="0"/>
              <a:t>‹Nº›</a:t>
            </a:fld>
            <a:endParaRPr lang="en-US"/>
          </a:p>
        </p:txBody>
      </p:sp>
    </p:spTree>
    <p:extLst>
      <p:ext uri="{BB962C8B-B14F-4D97-AF65-F5344CB8AC3E}">
        <p14:creationId xmlns:p14="http://schemas.microsoft.com/office/powerpoint/2010/main" val="172151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EB9445D1-6268-48B1-919F-6836D45F1CEB}" type="datetimeFigureOut">
              <a:rPr lang="en-US" smtClean="0"/>
              <a:t>4/13/2023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3097F0AB-9192-437B-80BA-F480AF76FA0E}" type="slidenum">
              <a:rPr lang="en-US" smtClean="0"/>
              <a:t>‹Nº›</a:t>
            </a:fld>
            <a:endParaRPr lang="en-US"/>
          </a:p>
        </p:txBody>
      </p:sp>
    </p:spTree>
    <p:extLst>
      <p:ext uri="{BB962C8B-B14F-4D97-AF65-F5344CB8AC3E}">
        <p14:creationId xmlns:p14="http://schemas.microsoft.com/office/powerpoint/2010/main" val="258543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a:p>
        </p:txBody>
      </p:sp>
      <p:sp>
        <p:nvSpPr>
          <p:cNvPr id="4" name="Marcador de fecha 3"/>
          <p:cNvSpPr>
            <a:spLocks noGrp="1"/>
          </p:cNvSpPr>
          <p:nvPr>
            <p:ph type="dt" sz="half" idx="10"/>
          </p:nvPr>
        </p:nvSpPr>
        <p:spPr/>
        <p:txBody>
          <a:bodyPr/>
          <a:lstStyle/>
          <a:p>
            <a:fld id="{EB9445D1-6268-48B1-919F-6836D45F1CEB}" type="datetimeFigureOut">
              <a:rPr lang="en-US" smtClean="0"/>
              <a:t>4/13/2023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3097F0AB-9192-437B-80BA-F480AF76FA0E}" type="slidenum">
              <a:rPr lang="en-US" smtClean="0"/>
              <a:t>‹Nº›</a:t>
            </a:fld>
            <a:endParaRPr lang="en-US"/>
          </a:p>
        </p:txBody>
      </p:sp>
    </p:spTree>
    <p:extLst>
      <p:ext uri="{BB962C8B-B14F-4D97-AF65-F5344CB8AC3E}">
        <p14:creationId xmlns:p14="http://schemas.microsoft.com/office/powerpoint/2010/main" val="33006734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EB9445D1-6268-48B1-919F-6836D45F1CEB}" type="datetimeFigureOut">
              <a:rPr lang="en-US" smtClean="0"/>
              <a:t>4/13/2023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3097F0AB-9192-437B-80BA-F480AF76FA0E}" type="slidenum">
              <a:rPr lang="en-US" smtClean="0"/>
              <a:t>‹Nº›</a:t>
            </a:fld>
            <a:endParaRPr lang="en-US"/>
          </a:p>
        </p:txBody>
      </p:sp>
    </p:spTree>
    <p:extLst>
      <p:ext uri="{BB962C8B-B14F-4D97-AF65-F5344CB8AC3E}">
        <p14:creationId xmlns:p14="http://schemas.microsoft.com/office/powerpoint/2010/main" val="38265458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EB9445D1-6268-48B1-919F-6836D45F1CEB}" type="datetimeFigureOut">
              <a:rPr lang="en-US" smtClean="0"/>
              <a:t>4/13/2023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3097F0AB-9192-437B-80BA-F480AF76FA0E}" type="slidenum">
              <a:rPr lang="en-US" smtClean="0"/>
              <a:t>‹Nº›</a:t>
            </a:fld>
            <a:endParaRPr lang="en-US"/>
          </a:p>
        </p:txBody>
      </p:sp>
    </p:spTree>
    <p:extLst>
      <p:ext uri="{BB962C8B-B14F-4D97-AF65-F5344CB8AC3E}">
        <p14:creationId xmlns:p14="http://schemas.microsoft.com/office/powerpoint/2010/main" val="19213191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EB9445D1-6268-48B1-919F-6836D45F1CEB}" type="datetimeFigureOut">
              <a:rPr lang="en-US" smtClean="0"/>
              <a:t>4/13/2023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3097F0AB-9192-437B-80BA-F480AF76FA0E}" type="slidenum">
              <a:rPr lang="en-US" smtClean="0"/>
              <a:t>‹Nº›</a:t>
            </a:fld>
            <a:endParaRPr lang="en-US"/>
          </a:p>
        </p:txBody>
      </p:sp>
    </p:spTree>
    <p:extLst>
      <p:ext uri="{BB962C8B-B14F-4D97-AF65-F5344CB8AC3E}">
        <p14:creationId xmlns:p14="http://schemas.microsoft.com/office/powerpoint/2010/main" val="1439693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EB9445D1-6268-48B1-919F-6836D45F1CEB}" type="datetimeFigureOut">
              <a:rPr lang="en-US" smtClean="0"/>
              <a:t>4/13/2023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3097F0AB-9192-437B-80BA-F480AF76FA0E}" type="slidenum">
              <a:rPr lang="en-US" smtClean="0"/>
              <a:t>‹Nº›</a:t>
            </a:fld>
            <a:endParaRPr lang="en-US"/>
          </a:p>
        </p:txBody>
      </p:sp>
    </p:spTree>
    <p:extLst>
      <p:ext uri="{BB962C8B-B14F-4D97-AF65-F5344CB8AC3E}">
        <p14:creationId xmlns:p14="http://schemas.microsoft.com/office/powerpoint/2010/main" val="2191567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fecha 4"/>
          <p:cNvSpPr>
            <a:spLocks noGrp="1"/>
          </p:cNvSpPr>
          <p:nvPr>
            <p:ph type="dt" sz="half" idx="10"/>
          </p:nvPr>
        </p:nvSpPr>
        <p:spPr/>
        <p:txBody>
          <a:bodyPr/>
          <a:lstStyle/>
          <a:p>
            <a:fld id="{EB9445D1-6268-48B1-919F-6836D45F1CEB}" type="datetimeFigureOut">
              <a:rPr lang="en-US" smtClean="0"/>
              <a:t>4/13/2023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3097F0AB-9192-437B-80BA-F480AF76FA0E}" type="slidenum">
              <a:rPr lang="en-US" smtClean="0"/>
              <a:t>‹Nº›</a:t>
            </a:fld>
            <a:endParaRPr lang="en-US"/>
          </a:p>
        </p:txBody>
      </p:sp>
    </p:spTree>
    <p:extLst>
      <p:ext uri="{BB962C8B-B14F-4D97-AF65-F5344CB8AC3E}">
        <p14:creationId xmlns:p14="http://schemas.microsoft.com/office/powerpoint/2010/main" val="1574423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Marcador de fecha 6"/>
          <p:cNvSpPr>
            <a:spLocks noGrp="1"/>
          </p:cNvSpPr>
          <p:nvPr>
            <p:ph type="dt" sz="half" idx="10"/>
          </p:nvPr>
        </p:nvSpPr>
        <p:spPr/>
        <p:txBody>
          <a:bodyPr/>
          <a:lstStyle/>
          <a:p>
            <a:fld id="{EB9445D1-6268-48B1-919F-6836D45F1CEB}" type="datetimeFigureOut">
              <a:rPr lang="en-US" smtClean="0"/>
              <a:t>4/13/2023</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3097F0AB-9192-437B-80BA-F480AF76FA0E}" type="slidenum">
              <a:rPr lang="en-US" smtClean="0"/>
              <a:t>‹Nº›</a:t>
            </a:fld>
            <a:endParaRPr lang="en-US"/>
          </a:p>
        </p:txBody>
      </p:sp>
    </p:spTree>
    <p:extLst>
      <p:ext uri="{BB962C8B-B14F-4D97-AF65-F5344CB8AC3E}">
        <p14:creationId xmlns:p14="http://schemas.microsoft.com/office/powerpoint/2010/main" val="3459591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fecha 2"/>
          <p:cNvSpPr>
            <a:spLocks noGrp="1"/>
          </p:cNvSpPr>
          <p:nvPr>
            <p:ph type="dt" sz="half" idx="10"/>
          </p:nvPr>
        </p:nvSpPr>
        <p:spPr/>
        <p:txBody>
          <a:bodyPr/>
          <a:lstStyle/>
          <a:p>
            <a:fld id="{EB9445D1-6268-48B1-919F-6836D45F1CEB}" type="datetimeFigureOut">
              <a:rPr lang="en-US" smtClean="0"/>
              <a:t>4/13/2023</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3097F0AB-9192-437B-80BA-F480AF76FA0E}" type="slidenum">
              <a:rPr lang="en-US" smtClean="0"/>
              <a:t>‹Nº›</a:t>
            </a:fld>
            <a:endParaRPr lang="en-US"/>
          </a:p>
        </p:txBody>
      </p:sp>
    </p:spTree>
    <p:extLst>
      <p:ext uri="{BB962C8B-B14F-4D97-AF65-F5344CB8AC3E}">
        <p14:creationId xmlns:p14="http://schemas.microsoft.com/office/powerpoint/2010/main" val="120371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B9445D1-6268-48B1-919F-6836D45F1CEB}" type="datetimeFigureOut">
              <a:rPr lang="en-US" smtClean="0"/>
              <a:t>4/13/2023</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3097F0AB-9192-437B-80BA-F480AF76FA0E}" type="slidenum">
              <a:rPr lang="en-US" smtClean="0"/>
              <a:t>‹Nº›</a:t>
            </a:fld>
            <a:endParaRPr lang="en-US"/>
          </a:p>
        </p:txBody>
      </p:sp>
    </p:spTree>
    <p:extLst>
      <p:ext uri="{BB962C8B-B14F-4D97-AF65-F5344CB8AC3E}">
        <p14:creationId xmlns:p14="http://schemas.microsoft.com/office/powerpoint/2010/main" val="3043166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EB9445D1-6268-48B1-919F-6836D45F1CEB}" type="datetimeFigureOut">
              <a:rPr lang="en-US" smtClean="0"/>
              <a:t>4/13/2023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3097F0AB-9192-437B-80BA-F480AF76FA0E}" type="slidenum">
              <a:rPr lang="en-US" smtClean="0"/>
              <a:t>‹Nº›</a:t>
            </a:fld>
            <a:endParaRPr lang="en-US"/>
          </a:p>
        </p:txBody>
      </p:sp>
    </p:spTree>
    <p:extLst>
      <p:ext uri="{BB962C8B-B14F-4D97-AF65-F5344CB8AC3E}">
        <p14:creationId xmlns:p14="http://schemas.microsoft.com/office/powerpoint/2010/main" val="3714253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EB9445D1-6268-48B1-919F-6836D45F1CEB}" type="datetimeFigureOut">
              <a:rPr lang="en-US" smtClean="0"/>
              <a:t>4/13/2023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3097F0AB-9192-437B-80BA-F480AF76FA0E}" type="slidenum">
              <a:rPr lang="en-US" smtClean="0"/>
              <a:t>‹Nº›</a:t>
            </a:fld>
            <a:endParaRPr lang="en-US"/>
          </a:p>
        </p:txBody>
      </p:sp>
    </p:spTree>
    <p:extLst>
      <p:ext uri="{BB962C8B-B14F-4D97-AF65-F5344CB8AC3E}">
        <p14:creationId xmlns:p14="http://schemas.microsoft.com/office/powerpoint/2010/main" val="2158636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9445D1-6268-48B1-919F-6836D45F1CEB}" type="datetimeFigureOut">
              <a:rPr lang="en-US" smtClean="0"/>
              <a:t>4/13/2023</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97F0AB-9192-437B-80BA-F480AF76FA0E}" type="slidenum">
              <a:rPr lang="en-US" smtClean="0"/>
              <a:t>‹Nº›</a:t>
            </a:fld>
            <a:endParaRPr lang="en-US"/>
          </a:p>
        </p:txBody>
      </p:sp>
      <p:pic>
        <p:nvPicPr>
          <p:cNvPr id="7" name="Marcador de contenido 5">
            <a:extLst>
              <a:ext uri="{FF2B5EF4-FFF2-40B4-BE49-F238E27FC236}">
                <a16:creationId xmlns:a16="http://schemas.microsoft.com/office/drawing/2014/main" id="{54F84090-52E7-7C4E-9D14-509E9917F106}"/>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12177712" cy="6858000"/>
          </a:xfrm>
          <a:prstGeom prst="rect">
            <a:avLst/>
          </a:prstGeom>
        </p:spPr>
      </p:pic>
    </p:spTree>
    <p:extLst>
      <p:ext uri="{BB962C8B-B14F-4D97-AF65-F5344CB8AC3E}">
        <p14:creationId xmlns:p14="http://schemas.microsoft.com/office/powerpoint/2010/main" val="60574783"/>
      </p:ext>
    </p:extLst>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9445D1-6268-48B1-919F-6836D45F1CEB}" type="datetimeFigureOut">
              <a:rPr lang="en-US" smtClean="0"/>
              <a:t>4/13/2023</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97F0AB-9192-437B-80BA-F480AF76FA0E}" type="slidenum">
              <a:rPr lang="en-US" smtClean="0"/>
              <a:t>‹Nº›</a:t>
            </a:fld>
            <a:endParaRPr lang="en-US"/>
          </a:p>
        </p:txBody>
      </p:sp>
    </p:spTree>
    <p:extLst>
      <p:ext uri="{BB962C8B-B14F-4D97-AF65-F5344CB8AC3E}">
        <p14:creationId xmlns:p14="http://schemas.microsoft.com/office/powerpoint/2010/main" val="6083234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ítulo 1">
            <a:extLst>
              <a:ext uri="{FF2B5EF4-FFF2-40B4-BE49-F238E27FC236}">
                <a16:creationId xmlns:a16="http://schemas.microsoft.com/office/drawing/2014/main" id="{23DAB125-87F8-3BAE-B518-0FBC1CA06E3B}"/>
              </a:ext>
            </a:extLst>
          </p:cNvPr>
          <p:cNvSpPr txBox="1">
            <a:spLocks noChangeArrowheads="1"/>
          </p:cNvSpPr>
          <p:nvPr/>
        </p:nvSpPr>
        <p:spPr>
          <a:xfrm>
            <a:off x="207933" y="1101580"/>
            <a:ext cx="8823923" cy="845145"/>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ES" altLang="es-CO" sz="3600" b="1" dirty="0">
                <a:latin typeface="Arial Rounded MT Bold" panose="020F0704030504030204" pitchFamily="34" charset="0"/>
                <a:cs typeface="Futura" panose="020B0602020204020303" pitchFamily="34" charset="-79"/>
              </a:rPr>
              <a:t>DEPARTAMENTO DE POLICÍA META</a:t>
            </a:r>
            <a:endParaRPr lang="es-CO" altLang="es-CO" sz="3600" b="1" dirty="0">
              <a:latin typeface="Arial Rounded MT Bold" panose="020F0704030504030204" pitchFamily="34" charset="0"/>
              <a:cs typeface="Futura" panose="020B0602020204020303" pitchFamily="34" charset="-79"/>
            </a:endParaRPr>
          </a:p>
        </p:txBody>
      </p:sp>
      <p:sp>
        <p:nvSpPr>
          <p:cNvPr id="7" name="CuadroTexto 4">
            <a:extLst>
              <a:ext uri="{FF2B5EF4-FFF2-40B4-BE49-F238E27FC236}">
                <a16:creationId xmlns:a16="http://schemas.microsoft.com/office/drawing/2014/main" id="{3E617612-8339-C19F-F300-F0ECBE14EA8D}"/>
              </a:ext>
            </a:extLst>
          </p:cNvPr>
          <p:cNvSpPr txBox="1">
            <a:spLocks noChangeArrowheads="1"/>
          </p:cNvSpPr>
          <p:nvPr/>
        </p:nvSpPr>
        <p:spPr bwMode="auto">
          <a:xfrm>
            <a:off x="490186" y="4454210"/>
            <a:ext cx="7170071" cy="830997"/>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s-CO" altLang="es-CO" sz="2400" b="1" dirty="0">
                <a:latin typeface="Arial Rounded MT Bold" panose="020F0704030504030204" pitchFamily="34" charset="0"/>
                <a:cs typeface="Arial" panose="020B0604020202020204" pitchFamily="34" charset="0"/>
              </a:rPr>
              <a:t>Coronel. </a:t>
            </a:r>
            <a:r>
              <a:rPr lang="es-CO" sz="2400" b="1" dirty="0">
                <a:solidFill>
                  <a:srgbClr val="000000"/>
                </a:solidFill>
                <a:effectLst/>
                <a:latin typeface="Arial Rounded MT Bold" panose="020F0704030504030204" pitchFamily="34" charset="0"/>
                <a:ea typeface="Calibri" panose="020F0502020204030204" pitchFamily="34" charset="0"/>
              </a:rPr>
              <a:t>JEISON FREDDY SORA CRUZ </a:t>
            </a:r>
            <a:endParaRPr lang="es-CO" altLang="es-CO" sz="2400" b="1" dirty="0">
              <a:latin typeface="Arial Rounded MT Bold" panose="020F0704030504030204" pitchFamily="34" charset="0"/>
              <a:cs typeface="Arial" panose="020B0604020202020204" pitchFamily="34" charset="0"/>
            </a:endParaRPr>
          </a:p>
          <a:p>
            <a:pPr algn="ctr">
              <a:lnSpc>
                <a:spcPct val="100000"/>
              </a:lnSpc>
              <a:spcBef>
                <a:spcPct val="0"/>
              </a:spcBef>
              <a:buNone/>
            </a:pPr>
            <a:r>
              <a:rPr lang="es-CO" altLang="es-CO" sz="2400" dirty="0">
                <a:latin typeface="Arial Rounded MT Bold" panose="020F0704030504030204" pitchFamily="34" charset="0"/>
                <a:cs typeface="Arial" panose="020B0604020202020204" pitchFamily="34" charset="0"/>
              </a:rPr>
              <a:t>Comandante Departamento de Policía Meta </a:t>
            </a:r>
          </a:p>
        </p:txBody>
      </p:sp>
      <p:sp>
        <p:nvSpPr>
          <p:cNvPr id="8" name="Título 1">
            <a:extLst>
              <a:ext uri="{FF2B5EF4-FFF2-40B4-BE49-F238E27FC236}">
                <a16:creationId xmlns:a16="http://schemas.microsoft.com/office/drawing/2014/main" id="{54695871-964B-8FE0-69A1-977BEC2332DA}"/>
              </a:ext>
            </a:extLst>
          </p:cNvPr>
          <p:cNvSpPr txBox="1">
            <a:spLocks noChangeArrowheads="1"/>
          </p:cNvSpPr>
          <p:nvPr/>
        </p:nvSpPr>
        <p:spPr>
          <a:xfrm>
            <a:off x="871268" y="2357948"/>
            <a:ext cx="7496355" cy="1071052"/>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altLang="es-CO" sz="3600" b="1" dirty="0">
                <a:latin typeface="Arial Rounded MT Bold" panose="020F0704030504030204" pitchFamily="34" charset="0"/>
                <a:cs typeface="Futura" panose="020B0602020204020303" pitchFamily="34" charset="-79"/>
              </a:rPr>
              <a:t>Audiencia Pública de Rendición de Cuentas – Vigencia 2022</a:t>
            </a:r>
          </a:p>
        </p:txBody>
      </p:sp>
    </p:spTree>
    <p:extLst>
      <p:ext uri="{BB962C8B-B14F-4D97-AF65-F5344CB8AC3E}">
        <p14:creationId xmlns:p14="http://schemas.microsoft.com/office/powerpoint/2010/main" val="49940858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18">
            <a:extLst>
              <a:ext uri="{FF2B5EF4-FFF2-40B4-BE49-F238E27FC236}">
                <a16:creationId xmlns:a16="http://schemas.microsoft.com/office/drawing/2014/main" id="{55822327-B2F7-E34C-2182-755C44F7DE3B}"/>
              </a:ext>
            </a:extLst>
          </p:cNvPr>
          <p:cNvSpPr txBox="1">
            <a:spLocks/>
          </p:cNvSpPr>
          <p:nvPr/>
        </p:nvSpPr>
        <p:spPr>
          <a:xfrm>
            <a:off x="651293" y="1119590"/>
            <a:ext cx="11291975" cy="751488"/>
          </a:xfrm>
          <a:prstGeom prst="rect">
            <a:avLst/>
          </a:prstGeom>
        </p:spPr>
        <p:txBody>
          <a:bodyPr vert="horz" wrap="square" lIns="0" tIns="12700" rIns="0" bIns="0" rtlCol="0" anchor="b">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2700">
              <a:lnSpc>
                <a:spcPct val="100000"/>
              </a:lnSpc>
              <a:spcBef>
                <a:spcPts val="100"/>
              </a:spcBef>
            </a:pPr>
            <a:r>
              <a:rPr lang="es-ES" sz="2400" b="0" i="0" dirty="0">
                <a:effectLst/>
                <a:latin typeface="Arial Rounded MT Bold" panose="020F0704030504030204" pitchFamily="34" charset="0"/>
              </a:rPr>
              <a:t>Seguimiento a los compromisos o sugerencias frente al servicio de policía fruto de la rendición de cuentas </a:t>
            </a:r>
            <a:endParaRPr lang="es-CO" sz="2400" dirty="0">
              <a:latin typeface="Arial Rounded MT Bold" panose="020F0704030504030204" pitchFamily="34" charset="0"/>
              <a:ea typeface="Tahoma" panose="020B0604030504040204" pitchFamily="34" charset="0"/>
              <a:cs typeface="Tahoma" panose="020B0604030504040204" pitchFamily="34" charset="0"/>
            </a:endParaRPr>
          </a:p>
        </p:txBody>
      </p:sp>
      <p:graphicFrame>
        <p:nvGraphicFramePr>
          <p:cNvPr id="6" name="Tabla 5">
            <a:extLst>
              <a:ext uri="{FF2B5EF4-FFF2-40B4-BE49-F238E27FC236}">
                <a16:creationId xmlns:a16="http://schemas.microsoft.com/office/drawing/2014/main" id="{098BEEDC-1C95-B65E-274F-E59ECCEBEC30}"/>
              </a:ext>
            </a:extLst>
          </p:cNvPr>
          <p:cNvGraphicFramePr>
            <a:graphicFrameLocks noGrp="1"/>
          </p:cNvGraphicFramePr>
          <p:nvPr>
            <p:extLst>
              <p:ext uri="{D42A27DB-BD31-4B8C-83A1-F6EECF244321}">
                <p14:modId xmlns:p14="http://schemas.microsoft.com/office/powerpoint/2010/main" val="820010117"/>
              </p:ext>
            </p:extLst>
          </p:nvPr>
        </p:nvGraphicFramePr>
        <p:xfrm>
          <a:off x="724616" y="1948713"/>
          <a:ext cx="11145327" cy="4598543"/>
        </p:xfrm>
        <a:graphic>
          <a:graphicData uri="http://schemas.openxmlformats.org/drawingml/2006/table">
            <a:tbl>
              <a:tblPr firstRow="1" firstCol="1" bandRow="1">
                <a:tableStyleId>{BDBED569-4797-4DF1-A0F4-6AAB3CD982D8}</a:tableStyleId>
              </a:tblPr>
              <a:tblGrid>
                <a:gridCol w="3270024">
                  <a:extLst>
                    <a:ext uri="{9D8B030D-6E8A-4147-A177-3AD203B41FA5}">
                      <a16:colId xmlns:a16="http://schemas.microsoft.com/office/drawing/2014/main" val="102151084"/>
                    </a:ext>
                  </a:extLst>
                </a:gridCol>
                <a:gridCol w="1271674">
                  <a:extLst>
                    <a:ext uri="{9D8B030D-6E8A-4147-A177-3AD203B41FA5}">
                      <a16:colId xmlns:a16="http://schemas.microsoft.com/office/drawing/2014/main" val="1728308908"/>
                    </a:ext>
                  </a:extLst>
                </a:gridCol>
                <a:gridCol w="1289842">
                  <a:extLst>
                    <a:ext uri="{9D8B030D-6E8A-4147-A177-3AD203B41FA5}">
                      <a16:colId xmlns:a16="http://schemas.microsoft.com/office/drawing/2014/main" val="838715047"/>
                    </a:ext>
                  </a:extLst>
                </a:gridCol>
                <a:gridCol w="1233495">
                  <a:extLst>
                    <a:ext uri="{9D8B030D-6E8A-4147-A177-3AD203B41FA5}">
                      <a16:colId xmlns:a16="http://schemas.microsoft.com/office/drawing/2014/main" val="2359820527"/>
                    </a:ext>
                  </a:extLst>
                </a:gridCol>
                <a:gridCol w="1828802">
                  <a:extLst>
                    <a:ext uri="{9D8B030D-6E8A-4147-A177-3AD203B41FA5}">
                      <a16:colId xmlns:a16="http://schemas.microsoft.com/office/drawing/2014/main" val="138595700"/>
                    </a:ext>
                  </a:extLst>
                </a:gridCol>
                <a:gridCol w="2251490">
                  <a:extLst>
                    <a:ext uri="{9D8B030D-6E8A-4147-A177-3AD203B41FA5}">
                      <a16:colId xmlns:a16="http://schemas.microsoft.com/office/drawing/2014/main" val="4111980741"/>
                    </a:ext>
                  </a:extLst>
                </a:gridCol>
              </a:tblGrid>
              <a:tr h="381324">
                <a:tc>
                  <a:txBody>
                    <a:bodyPr/>
                    <a:lstStyle/>
                    <a:p>
                      <a:pPr marL="0" marR="0" algn="ctr">
                        <a:lnSpc>
                          <a:spcPct val="107000"/>
                        </a:lnSpc>
                        <a:spcBef>
                          <a:spcPts val="0"/>
                        </a:spcBef>
                        <a:spcAft>
                          <a:spcPts val="0"/>
                        </a:spcAft>
                      </a:pPr>
                      <a:r>
                        <a:rPr lang="es-CO" sz="1100" b="1" dirty="0">
                          <a:solidFill>
                            <a:schemeClr val="tx1"/>
                          </a:solidFill>
                          <a:effectLst/>
                          <a:latin typeface="Century Gothic" panose="020B0502020202020204" pitchFamily="34" charset="0"/>
                          <a:cs typeface="Arial" panose="020B0604020202020204" pitchFamily="34" charset="0"/>
                        </a:rPr>
                        <a:t>COMPROMISO</a:t>
                      </a:r>
                      <a:endParaRPr lang="es-US" sz="1100" b="1"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s-CO" sz="1100" b="1">
                          <a:solidFill>
                            <a:schemeClr val="tx1"/>
                          </a:solidFill>
                          <a:effectLst/>
                          <a:latin typeface="Century Gothic" panose="020B0502020202020204" pitchFamily="34" charset="0"/>
                          <a:cs typeface="Arial" panose="020B0604020202020204" pitchFamily="34" charset="0"/>
                        </a:rPr>
                        <a:t>DEPENDENCIA</a:t>
                      </a:r>
                      <a:endParaRPr lang="es-US" sz="1100" b="1">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s-CO" sz="1100" b="1" dirty="0">
                          <a:solidFill>
                            <a:schemeClr val="tx1"/>
                          </a:solidFill>
                          <a:effectLst/>
                          <a:latin typeface="Century Gothic" panose="020B0502020202020204" pitchFamily="34" charset="0"/>
                          <a:cs typeface="Arial" panose="020B0604020202020204" pitchFamily="34" charset="0"/>
                        </a:rPr>
                        <a:t>FECHA DE CUMPLIMIENTO</a:t>
                      </a:r>
                      <a:endParaRPr lang="es-US" sz="1100" b="1"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s-CO" sz="1100" b="1">
                          <a:solidFill>
                            <a:schemeClr val="tx1"/>
                          </a:solidFill>
                          <a:effectLst/>
                          <a:latin typeface="Century Gothic" panose="020B0502020202020204" pitchFamily="34" charset="0"/>
                          <a:cs typeface="Arial" panose="020B0604020202020204" pitchFamily="34" charset="0"/>
                        </a:rPr>
                        <a:t>PERIODO DE CUMPLIMIENTO</a:t>
                      </a:r>
                      <a:endParaRPr lang="es-US" sz="1100" b="1">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s-CO" sz="1100" b="1">
                          <a:solidFill>
                            <a:schemeClr val="tx1"/>
                          </a:solidFill>
                          <a:effectLst/>
                          <a:latin typeface="Century Gothic" panose="020B0502020202020204" pitchFamily="34" charset="0"/>
                          <a:cs typeface="Arial" panose="020B0604020202020204" pitchFamily="34" charset="0"/>
                        </a:rPr>
                        <a:t>NOTIFICACIÓN DEL COMPROMISO</a:t>
                      </a:r>
                      <a:endParaRPr lang="es-US" sz="1100" b="1">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s-CO" sz="1100" b="1">
                          <a:solidFill>
                            <a:schemeClr val="tx1"/>
                          </a:solidFill>
                          <a:effectLst/>
                          <a:latin typeface="Century Gothic" panose="020B0502020202020204" pitchFamily="34" charset="0"/>
                          <a:cs typeface="Arial" panose="020B0604020202020204" pitchFamily="34" charset="0"/>
                        </a:rPr>
                        <a:t>RESPUESTA DEL COMPROMISO</a:t>
                      </a:r>
                      <a:endParaRPr lang="es-US" sz="1100" b="1">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242396504"/>
                  </a:ext>
                </a:extLst>
              </a:tr>
              <a:tr h="1207747">
                <a:tc>
                  <a:txBody>
                    <a:bodyPr/>
                    <a:lstStyle/>
                    <a:p>
                      <a:pPr marL="0" marR="0" algn="just">
                        <a:lnSpc>
                          <a:spcPct val="107000"/>
                        </a:lnSpc>
                        <a:spcBef>
                          <a:spcPts val="0"/>
                        </a:spcBef>
                        <a:spcAft>
                          <a:spcPts val="0"/>
                        </a:spcAft>
                      </a:pPr>
                      <a:r>
                        <a:rPr lang="es-CO" sz="1100" b="1" kern="1200" dirty="0">
                          <a:solidFill>
                            <a:schemeClr val="tx1"/>
                          </a:solidFill>
                          <a:effectLst/>
                          <a:latin typeface="Century Gothic" panose="020B0502020202020204" pitchFamily="34" charset="0"/>
                          <a:ea typeface="+mn-ea"/>
                          <a:cs typeface="Arial" panose="020B0604020202020204" pitchFamily="34" charset="0"/>
                        </a:rPr>
                        <a:t>Verificar la capacidad y posibilidad de incrementar el pie de fuerza en subestación de Policía Canaguaro teniendo en cuenta que esta jurisdicción es muy importante para los ciudadanos que habita el centro poblado en especial la zona rural</a:t>
                      </a:r>
                      <a:r>
                        <a:rPr lang="es-CO" sz="1100" b="1" u="sng" kern="1200" dirty="0">
                          <a:solidFill>
                            <a:schemeClr val="tx1"/>
                          </a:solidFill>
                          <a:effectLst/>
                          <a:latin typeface="Century Gothic" panose="020B0502020202020204" pitchFamily="34" charset="0"/>
                          <a:ea typeface="+mn-ea"/>
                          <a:cs typeface="Arial" panose="020B0604020202020204" pitchFamily="34" charset="0"/>
                        </a:rPr>
                        <a:t> </a:t>
                      </a:r>
                      <a:endParaRPr lang="es-US" sz="1100" b="1"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s-CO" sz="1100" b="1" dirty="0">
                          <a:solidFill>
                            <a:schemeClr val="tx1"/>
                          </a:solidFill>
                          <a:effectLst/>
                          <a:latin typeface="Century Gothic" panose="020B0502020202020204" pitchFamily="34" charset="0"/>
                          <a:cs typeface="Arial" panose="020B0604020202020204" pitchFamily="34" charset="0"/>
                        </a:rPr>
                        <a:t>JEFE GRUPO DE TALENTO HUMANO DEMET</a:t>
                      </a:r>
                      <a:endParaRPr lang="es-US" sz="1100" b="1"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s-CO" sz="1100" b="1" dirty="0">
                          <a:solidFill>
                            <a:schemeClr val="tx1"/>
                          </a:solidFill>
                          <a:effectLst/>
                          <a:latin typeface="Century Gothic" panose="020B0502020202020204" pitchFamily="34" charset="0"/>
                          <a:cs typeface="Arial" panose="020B0604020202020204" pitchFamily="34" charset="0"/>
                        </a:rPr>
                        <a:t>30/05/2023</a:t>
                      </a:r>
                      <a:endParaRPr lang="es-US" sz="1100" b="1"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s-CO" sz="1100" b="1" dirty="0">
                          <a:solidFill>
                            <a:schemeClr val="tx1"/>
                          </a:solidFill>
                          <a:effectLst/>
                          <a:latin typeface="Century Gothic" panose="020B0502020202020204" pitchFamily="34" charset="0"/>
                          <a:cs typeface="Arial" panose="020B0604020202020204" pitchFamily="34" charset="0"/>
                        </a:rPr>
                        <a:t> </a:t>
                      </a:r>
                      <a:endParaRPr lang="es-US" sz="1100" b="1" dirty="0">
                        <a:solidFill>
                          <a:schemeClr val="tx1"/>
                        </a:solidFill>
                        <a:effectLst/>
                        <a:latin typeface="Century Gothic" panose="020B0502020202020204" pitchFamily="34" charset="0"/>
                        <a:cs typeface="Arial" panose="020B0604020202020204" pitchFamily="34" charset="0"/>
                      </a:endParaRPr>
                    </a:p>
                    <a:p>
                      <a:pPr marL="0" marR="0" algn="ctr">
                        <a:lnSpc>
                          <a:spcPct val="107000"/>
                        </a:lnSpc>
                        <a:spcBef>
                          <a:spcPts val="0"/>
                        </a:spcBef>
                        <a:spcAft>
                          <a:spcPts val="0"/>
                        </a:spcAft>
                      </a:pPr>
                      <a:r>
                        <a:rPr lang="es-CO" sz="1100" b="1" dirty="0">
                          <a:solidFill>
                            <a:schemeClr val="tx1"/>
                          </a:solidFill>
                          <a:effectLst/>
                          <a:latin typeface="Century Gothic" panose="020B0502020202020204" pitchFamily="34" charset="0"/>
                          <a:cs typeface="Arial" panose="020B0604020202020204" pitchFamily="34" charset="0"/>
                        </a:rPr>
                        <a:t> </a:t>
                      </a:r>
                      <a:endParaRPr lang="es-US" sz="1100" b="1" dirty="0">
                        <a:solidFill>
                          <a:schemeClr val="tx1"/>
                        </a:solidFill>
                        <a:effectLst/>
                        <a:latin typeface="Century Gothic" panose="020B0502020202020204" pitchFamily="34" charset="0"/>
                        <a:cs typeface="Arial" panose="020B0604020202020204" pitchFamily="34" charset="0"/>
                      </a:endParaRPr>
                    </a:p>
                    <a:p>
                      <a:pPr marL="0" marR="0" algn="ctr">
                        <a:lnSpc>
                          <a:spcPct val="107000"/>
                        </a:lnSpc>
                        <a:spcBef>
                          <a:spcPts val="0"/>
                        </a:spcBef>
                        <a:spcAft>
                          <a:spcPts val="0"/>
                        </a:spcAft>
                      </a:pPr>
                      <a:r>
                        <a:rPr lang="es-CO" sz="1100" b="1" dirty="0">
                          <a:solidFill>
                            <a:schemeClr val="tx1"/>
                          </a:solidFill>
                          <a:effectLst/>
                          <a:latin typeface="Century Gothic" panose="020B0502020202020204" pitchFamily="34" charset="0"/>
                          <a:cs typeface="Arial" panose="020B0604020202020204" pitchFamily="34" charset="0"/>
                        </a:rPr>
                        <a:t> </a:t>
                      </a:r>
                      <a:endParaRPr lang="es-US" sz="1100" b="1" dirty="0">
                        <a:solidFill>
                          <a:schemeClr val="tx1"/>
                        </a:solidFill>
                        <a:effectLst/>
                        <a:latin typeface="Century Gothic" panose="020B0502020202020204" pitchFamily="34" charset="0"/>
                        <a:cs typeface="Arial" panose="020B0604020202020204" pitchFamily="34" charset="0"/>
                      </a:endParaRPr>
                    </a:p>
                    <a:p>
                      <a:pPr marL="0" marR="0" algn="ctr">
                        <a:lnSpc>
                          <a:spcPct val="107000"/>
                        </a:lnSpc>
                        <a:spcBef>
                          <a:spcPts val="0"/>
                        </a:spcBef>
                        <a:spcAft>
                          <a:spcPts val="0"/>
                        </a:spcAft>
                      </a:pPr>
                      <a:r>
                        <a:rPr lang="es-CO" sz="1100" b="1" dirty="0">
                          <a:solidFill>
                            <a:schemeClr val="tx1"/>
                          </a:solidFill>
                          <a:effectLst/>
                          <a:latin typeface="Century Gothic" panose="020B0502020202020204" pitchFamily="34" charset="0"/>
                          <a:cs typeface="Arial" panose="020B0604020202020204" pitchFamily="34" charset="0"/>
                        </a:rPr>
                        <a:t>30/05/2023</a:t>
                      </a:r>
                      <a:endParaRPr lang="es-US" sz="1100" b="1"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100" b="1" dirty="0">
                          <a:solidFill>
                            <a:schemeClr val="tx1"/>
                          </a:solidFill>
                          <a:effectLst/>
                          <a:latin typeface="Century Gothic" panose="020B0502020202020204" pitchFamily="34" charset="0"/>
                          <a:cs typeface="Arial" panose="020B0604020202020204" pitchFamily="34" charset="0"/>
                        </a:rPr>
                        <a:t> </a:t>
                      </a:r>
                      <a:r>
                        <a:rPr lang="es-US" sz="1100" b="1" i="0" kern="1200" dirty="0">
                          <a:solidFill>
                            <a:schemeClr val="tx1"/>
                          </a:solidFill>
                          <a:effectLst/>
                          <a:latin typeface="Century Gothic" panose="020B0502020202020204" pitchFamily="34" charset="0"/>
                          <a:ea typeface="+mn-ea"/>
                          <a:cs typeface="+mn-cs"/>
                        </a:rPr>
                        <a:t>GS-2023-035179-DEMET</a:t>
                      </a:r>
                    </a:p>
                    <a:p>
                      <a:pPr marL="0" marR="0" algn="just">
                        <a:lnSpc>
                          <a:spcPct val="107000"/>
                        </a:lnSpc>
                        <a:spcBef>
                          <a:spcPts val="0"/>
                        </a:spcBef>
                        <a:spcAft>
                          <a:spcPts val="0"/>
                        </a:spcAft>
                      </a:pPr>
                      <a:endParaRPr lang="es-US" sz="1100" b="1"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just">
                        <a:lnSpc>
                          <a:spcPct val="107000"/>
                        </a:lnSpc>
                        <a:spcBef>
                          <a:spcPts val="0"/>
                        </a:spcBef>
                        <a:spcAft>
                          <a:spcPts val="0"/>
                        </a:spcAft>
                      </a:pPr>
                      <a:r>
                        <a:rPr lang="es-CO" sz="1100" b="1" dirty="0">
                          <a:solidFill>
                            <a:schemeClr val="tx1"/>
                          </a:solidFill>
                          <a:effectLst/>
                          <a:latin typeface="Century Gothic" panose="020B0502020202020204" pitchFamily="34" charset="0"/>
                          <a:cs typeface="Arial" panose="020B0604020202020204" pitchFamily="34" charset="0"/>
                        </a:rPr>
                        <a:t> </a:t>
                      </a:r>
                      <a:endParaRPr lang="es-US" sz="1100" b="1"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55684109"/>
                  </a:ext>
                </a:extLst>
              </a:tr>
              <a:tr h="818555">
                <a:tc>
                  <a:txBody>
                    <a:bodyPr/>
                    <a:lstStyle/>
                    <a:p>
                      <a:pPr marL="0" marR="0" algn="just">
                        <a:lnSpc>
                          <a:spcPct val="107000"/>
                        </a:lnSpc>
                        <a:spcBef>
                          <a:spcPts val="0"/>
                        </a:spcBef>
                        <a:spcAft>
                          <a:spcPts val="0"/>
                        </a:spcAft>
                      </a:pPr>
                      <a:r>
                        <a:rPr lang="es-CO" sz="1100" b="1" kern="1200" dirty="0">
                          <a:solidFill>
                            <a:schemeClr val="tx1"/>
                          </a:solidFill>
                          <a:effectLst/>
                          <a:latin typeface="Century Gothic" panose="020B0502020202020204" pitchFamily="34" charset="0"/>
                          <a:ea typeface="+mn-ea"/>
                          <a:cs typeface="Arial" panose="020B0604020202020204" pitchFamily="34" charset="0"/>
                        </a:rPr>
                        <a:t>Verificar la capacidad y posibilidad de incrementar el pie de fuerza en la estación de Policía Mesetas, teniendo en cuenta los fenómenos criminales que allí se presentan.</a:t>
                      </a:r>
                      <a:endParaRPr lang="es-US" sz="1100" b="1"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tabLst>
                          <a:tab pos="197485" algn="l"/>
                        </a:tabLst>
                      </a:pPr>
                      <a:r>
                        <a:rPr lang="es-CO" sz="1100" b="1" dirty="0">
                          <a:solidFill>
                            <a:schemeClr val="tx1"/>
                          </a:solidFill>
                          <a:effectLst/>
                          <a:latin typeface="Century Gothic" panose="020B0502020202020204" pitchFamily="34" charset="0"/>
                          <a:cs typeface="Arial" panose="020B0604020202020204" pitchFamily="34" charset="0"/>
                        </a:rPr>
                        <a:t>JEFE GRUPO DE TALENTO HUMANO DEMET</a:t>
                      </a:r>
                      <a:endParaRPr lang="es-US" sz="1100" b="1"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endParaRPr lang="es-CO" sz="1100" b="1" dirty="0">
                        <a:solidFill>
                          <a:schemeClr val="tx1"/>
                        </a:solidFill>
                        <a:effectLst/>
                        <a:latin typeface="Century Gothic" panose="020B0502020202020204" pitchFamily="34" charset="0"/>
                        <a:cs typeface="Arial" panose="020B0604020202020204" pitchFamily="34" charset="0"/>
                      </a:endParaRPr>
                    </a:p>
                    <a:p>
                      <a:pPr marL="0" marR="0" algn="ctr">
                        <a:lnSpc>
                          <a:spcPct val="107000"/>
                        </a:lnSpc>
                        <a:spcBef>
                          <a:spcPts val="0"/>
                        </a:spcBef>
                        <a:spcAft>
                          <a:spcPts val="0"/>
                        </a:spcAft>
                      </a:pPr>
                      <a:r>
                        <a:rPr lang="es-CO" sz="1100" b="1" dirty="0">
                          <a:solidFill>
                            <a:schemeClr val="tx1"/>
                          </a:solidFill>
                          <a:effectLst/>
                          <a:latin typeface="Century Gothic" panose="020B0502020202020204" pitchFamily="34" charset="0"/>
                          <a:cs typeface="Arial" panose="020B0604020202020204" pitchFamily="34" charset="0"/>
                        </a:rPr>
                        <a:t>30/05/2023</a:t>
                      </a:r>
                      <a:endParaRPr lang="es-US" sz="1100" b="1"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endParaRPr lang="es-CO" sz="1100" b="1" dirty="0">
                        <a:solidFill>
                          <a:schemeClr val="tx1"/>
                        </a:solidFill>
                        <a:effectLst/>
                        <a:latin typeface="Century Gothic" panose="020B0502020202020204" pitchFamily="34" charset="0"/>
                        <a:cs typeface="Arial" panose="020B0604020202020204" pitchFamily="34" charset="0"/>
                      </a:endParaRPr>
                    </a:p>
                    <a:p>
                      <a:pPr marL="0" marR="0" algn="ctr">
                        <a:lnSpc>
                          <a:spcPct val="107000"/>
                        </a:lnSpc>
                        <a:spcBef>
                          <a:spcPts val="0"/>
                        </a:spcBef>
                        <a:spcAft>
                          <a:spcPts val="0"/>
                        </a:spcAft>
                      </a:pPr>
                      <a:endParaRPr lang="es-CO" sz="1100" b="1" dirty="0">
                        <a:solidFill>
                          <a:schemeClr val="tx1"/>
                        </a:solidFill>
                        <a:effectLst/>
                        <a:latin typeface="Century Gothic" panose="020B0502020202020204" pitchFamily="34" charset="0"/>
                        <a:cs typeface="Arial" panose="020B0604020202020204" pitchFamily="34" charset="0"/>
                      </a:endParaRPr>
                    </a:p>
                    <a:p>
                      <a:pPr marL="0" marR="0" algn="ctr">
                        <a:lnSpc>
                          <a:spcPct val="107000"/>
                        </a:lnSpc>
                        <a:spcBef>
                          <a:spcPts val="0"/>
                        </a:spcBef>
                        <a:spcAft>
                          <a:spcPts val="0"/>
                        </a:spcAft>
                      </a:pPr>
                      <a:r>
                        <a:rPr lang="es-CO" sz="1100" b="1" dirty="0">
                          <a:solidFill>
                            <a:schemeClr val="tx1"/>
                          </a:solidFill>
                          <a:effectLst/>
                          <a:latin typeface="Century Gothic" panose="020B0502020202020204" pitchFamily="34" charset="0"/>
                          <a:cs typeface="Arial" panose="020B0604020202020204" pitchFamily="34" charset="0"/>
                        </a:rPr>
                        <a:t>30/05/2023</a:t>
                      </a:r>
                      <a:endParaRPr lang="es-US" sz="1100" b="1"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s-US" sz="1100" b="1" i="0" kern="1200" dirty="0">
                          <a:solidFill>
                            <a:schemeClr val="tx1"/>
                          </a:solidFill>
                          <a:effectLst/>
                          <a:latin typeface="Century Gothic" panose="020B0502020202020204" pitchFamily="34" charset="0"/>
                          <a:ea typeface="+mn-ea"/>
                          <a:cs typeface="+mn-cs"/>
                        </a:rPr>
                        <a:t>GS-2023-035179-DEMET</a:t>
                      </a:r>
                    </a:p>
                    <a:p>
                      <a:pPr marL="0" marR="0" algn="ctr">
                        <a:lnSpc>
                          <a:spcPct val="107000"/>
                        </a:lnSpc>
                        <a:spcBef>
                          <a:spcPts val="0"/>
                        </a:spcBef>
                        <a:spcAft>
                          <a:spcPts val="0"/>
                        </a:spcAft>
                      </a:pPr>
                      <a:r>
                        <a:rPr lang="es-CO" sz="1100" b="1" dirty="0">
                          <a:solidFill>
                            <a:schemeClr val="tx1"/>
                          </a:solidFill>
                          <a:effectLst/>
                          <a:latin typeface="Century Gothic" panose="020B0502020202020204" pitchFamily="34" charset="0"/>
                          <a:cs typeface="Arial" panose="020B0604020202020204" pitchFamily="34" charset="0"/>
                        </a:rPr>
                        <a:t> </a:t>
                      </a:r>
                      <a:endParaRPr lang="es-US" sz="1100" b="1"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just">
                        <a:lnSpc>
                          <a:spcPct val="107000"/>
                        </a:lnSpc>
                        <a:spcBef>
                          <a:spcPts val="0"/>
                        </a:spcBef>
                        <a:spcAft>
                          <a:spcPts val="0"/>
                        </a:spcAft>
                        <a:tabLst>
                          <a:tab pos="2209800" algn="l"/>
                        </a:tabLst>
                      </a:pPr>
                      <a:r>
                        <a:rPr lang="es-CO" sz="1100" b="1" dirty="0">
                          <a:solidFill>
                            <a:schemeClr val="tx1"/>
                          </a:solidFill>
                          <a:effectLst/>
                          <a:latin typeface="Century Gothic" panose="020B0502020202020204" pitchFamily="34" charset="0"/>
                          <a:cs typeface="Arial" panose="020B0604020202020204" pitchFamily="34" charset="0"/>
                        </a:rPr>
                        <a:t> </a:t>
                      </a:r>
                      <a:endParaRPr lang="es-US" sz="1100" b="1"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184231679"/>
                  </a:ext>
                </a:extLst>
              </a:tr>
              <a:tr h="503958">
                <a:tc>
                  <a:txBody>
                    <a:bodyPr/>
                    <a:lstStyle/>
                    <a:p>
                      <a:pPr marL="0" marR="0" algn="just">
                        <a:lnSpc>
                          <a:spcPct val="107000"/>
                        </a:lnSpc>
                        <a:spcBef>
                          <a:spcPts val="0"/>
                        </a:spcBef>
                        <a:spcAft>
                          <a:spcPts val="0"/>
                        </a:spcAft>
                      </a:pPr>
                      <a:r>
                        <a:rPr lang="es-CO" sz="1100" b="1" kern="1200" dirty="0">
                          <a:solidFill>
                            <a:schemeClr val="tx1"/>
                          </a:solidFill>
                          <a:effectLst/>
                          <a:latin typeface="Century Gothic" panose="020B0502020202020204" pitchFamily="34" charset="0"/>
                          <a:ea typeface="+mn-ea"/>
                          <a:cs typeface="Arial" panose="020B0604020202020204" pitchFamily="34" charset="0"/>
                        </a:rPr>
                        <a:t>Realizar planes disuasivos y de control con el fin de contrarrestar los  de casos de carneo en zonas rural de Mesetas.</a:t>
                      </a:r>
                      <a:endParaRPr lang="es-US" sz="1100" b="1"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s-ES" sz="1100" b="1" dirty="0">
                          <a:solidFill>
                            <a:schemeClr val="tx1"/>
                          </a:solidFill>
                          <a:effectLst/>
                          <a:latin typeface="Century Gothic" panose="020B0502020202020204" pitchFamily="34" charset="0"/>
                          <a:cs typeface="Arial" panose="020B0604020202020204" pitchFamily="34" charset="0"/>
                        </a:rPr>
                        <a:t>GRUPO DE CARABINEROS</a:t>
                      </a:r>
                      <a:endParaRPr lang="es-US" sz="1100" b="1"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endParaRPr lang="es-CO" sz="1100" b="1" dirty="0">
                        <a:solidFill>
                          <a:schemeClr val="tx1"/>
                        </a:solidFill>
                        <a:effectLst/>
                        <a:latin typeface="Century Gothic" panose="020B0502020202020204" pitchFamily="34" charset="0"/>
                        <a:cs typeface="Arial" panose="020B0604020202020204" pitchFamily="34" charset="0"/>
                      </a:endParaRPr>
                    </a:p>
                    <a:p>
                      <a:pPr marL="0" marR="0" algn="ctr">
                        <a:lnSpc>
                          <a:spcPct val="107000"/>
                        </a:lnSpc>
                        <a:spcBef>
                          <a:spcPts val="0"/>
                        </a:spcBef>
                        <a:spcAft>
                          <a:spcPts val="0"/>
                        </a:spcAft>
                      </a:pPr>
                      <a:r>
                        <a:rPr lang="es-CO" sz="1100" b="1" dirty="0">
                          <a:solidFill>
                            <a:schemeClr val="tx1"/>
                          </a:solidFill>
                          <a:effectLst/>
                          <a:latin typeface="Century Gothic" panose="020B0502020202020204" pitchFamily="34" charset="0"/>
                          <a:cs typeface="Arial" panose="020B0604020202020204" pitchFamily="34" charset="0"/>
                        </a:rPr>
                        <a:t>30/05/2023 30/06/2022</a:t>
                      </a:r>
                      <a:endParaRPr lang="es-US" sz="1100" b="1"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endParaRPr lang="es-CO" sz="1100" b="1" dirty="0">
                        <a:solidFill>
                          <a:schemeClr val="tx1"/>
                        </a:solidFill>
                        <a:effectLst/>
                        <a:latin typeface="Century Gothic" panose="020B0502020202020204" pitchFamily="34" charset="0"/>
                        <a:cs typeface="Arial" panose="020B0604020202020204" pitchFamily="34" charset="0"/>
                      </a:endParaRPr>
                    </a:p>
                    <a:p>
                      <a:pPr marL="0" marR="0" algn="ctr">
                        <a:lnSpc>
                          <a:spcPct val="107000"/>
                        </a:lnSpc>
                        <a:spcBef>
                          <a:spcPts val="0"/>
                        </a:spcBef>
                        <a:spcAft>
                          <a:spcPts val="0"/>
                        </a:spcAft>
                      </a:pPr>
                      <a:r>
                        <a:rPr lang="es-CO" sz="1100" b="1" dirty="0">
                          <a:solidFill>
                            <a:schemeClr val="tx1"/>
                          </a:solidFill>
                          <a:effectLst/>
                          <a:latin typeface="Century Gothic" panose="020B0502020202020204" pitchFamily="34" charset="0"/>
                          <a:cs typeface="Arial" panose="020B0604020202020204" pitchFamily="34" charset="0"/>
                        </a:rPr>
                        <a:t>30/05/2023 30/06/2023</a:t>
                      </a:r>
                      <a:endParaRPr lang="es-US" sz="1100" b="1"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s-US" sz="1100" b="1" i="0" kern="1200" dirty="0">
                          <a:solidFill>
                            <a:schemeClr val="tx1"/>
                          </a:solidFill>
                          <a:effectLst/>
                          <a:latin typeface="Century Gothic" panose="020B0502020202020204" pitchFamily="34" charset="0"/>
                          <a:ea typeface="+mn-ea"/>
                          <a:cs typeface="+mn-cs"/>
                        </a:rPr>
                        <a:t>GS-2023-035178-</a:t>
                      </a:r>
                      <a:r>
                        <a:rPr lang="es-US" sz="1100" b="1" i="0" kern="1200" dirty="0">
                          <a:solidFill>
                            <a:schemeClr val="tx1"/>
                          </a:solidFill>
                          <a:effectLst/>
                          <a:latin typeface="Century Gothic" panose="020B0502020202020204" pitchFamily="34" charset="0"/>
                          <a:ea typeface="+mn-ea"/>
                          <a:cs typeface="Arial" panose="020B0604020202020204" pitchFamily="34" charset="0"/>
                        </a:rPr>
                        <a:t>DEMET</a:t>
                      </a:r>
                      <a:endParaRPr lang="es-US" sz="1100" b="1" i="0" kern="1200" dirty="0">
                        <a:solidFill>
                          <a:schemeClr val="tx1"/>
                        </a:solidFill>
                        <a:effectLst/>
                        <a:latin typeface="Century Gothic" panose="020B0502020202020204" pitchFamily="34" charset="0"/>
                        <a:ea typeface="+mn-ea"/>
                        <a:cs typeface="+mn-cs"/>
                      </a:endParaRPr>
                    </a:p>
                    <a:p>
                      <a:pPr marL="0" marR="0" algn="ctr">
                        <a:lnSpc>
                          <a:spcPct val="107000"/>
                        </a:lnSpc>
                        <a:spcBef>
                          <a:spcPts val="0"/>
                        </a:spcBef>
                        <a:spcAft>
                          <a:spcPts val="0"/>
                        </a:spcAft>
                      </a:pPr>
                      <a:r>
                        <a:rPr lang="es-CO" sz="1100" b="1" dirty="0">
                          <a:solidFill>
                            <a:schemeClr val="tx1"/>
                          </a:solidFill>
                          <a:effectLst/>
                          <a:latin typeface="Century Gothic" panose="020B0502020202020204" pitchFamily="34" charset="0"/>
                          <a:cs typeface="Arial" panose="020B0604020202020204" pitchFamily="34" charset="0"/>
                        </a:rPr>
                        <a:t> </a:t>
                      </a:r>
                      <a:endParaRPr lang="es-US" sz="1100" b="1"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just">
                        <a:lnSpc>
                          <a:spcPct val="107000"/>
                        </a:lnSpc>
                        <a:spcBef>
                          <a:spcPts val="0"/>
                        </a:spcBef>
                        <a:spcAft>
                          <a:spcPts val="0"/>
                        </a:spcAft>
                      </a:pPr>
                      <a:r>
                        <a:rPr lang="es-US" sz="1100" b="1">
                          <a:solidFill>
                            <a:schemeClr val="tx1"/>
                          </a:solidFill>
                          <a:effectLst/>
                          <a:latin typeface="Century Gothic" panose="020B0502020202020204" pitchFamily="34" charset="0"/>
                          <a:cs typeface="Arial" panose="020B0604020202020204" pitchFamily="34" charset="0"/>
                        </a:rPr>
                        <a:t> </a:t>
                      </a:r>
                      <a:endParaRPr lang="es-US" sz="1100" b="1">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186299971"/>
                  </a:ext>
                </a:extLst>
              </a:tr>
              <a:tr h="676567">
                <a:tc>
                  <a:txBody>
                    <a:bodyPr/>
                    <a:lstStyle/>
                    <a:p>
                      <a:pPr marL="0" marR="0" algn="just">
                        <a:lnSpc>
                          <a:spcPct val="107000"/>
                        </a:lnSpc>
                        <a:spcBef>
                          <a:spcPts val="0"/>
                        </a:spcBef>
                        <a:spcAft>
                          <a:spcPts val="0"/>
                        </a:spcAft>
                      </a:pPr>
                      <a:r>
                        <a:rPr lang="es-CO" sz="1100" b="1" kern="1200" dirty="0">
                          <a:solidFill>
                            <a:schemeClr val="tx1"/>
                          </a:solidFill>
                          <a:effectLst/>
                          <a:latin typeface="Century Gothic" panose="020B0502020202020204" pitchFamily="34" charset="0"/>
                          <a:ea typeface="+mn-ea"/>
                          <a:cs typeface="Arial" panose="020B0604020202020204" pitchFamily="34" charset="0"/>
                        </a:rPr>
                        <a:t>Realizar planes disuasivos y de control con el fin de contribuir a reducción delitos en zonas de impacto de los sitios turísticos del departamento de Policía Meta</a:t>
                      </a:r>
                      <a:endParaRPr lang="es-US" sz="1100" b="1"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s-ES" sz="1100" b="1" dirty="0">
                          <a:solidFill>
                            <a:schemeClr val="tx1"/>
                          </a:solidFill>
                          <a:effectLst/>
                          <a:latin typeface="Century Gothic" panose="020B0502020202020204" pitchFamily="34" charset="0"/>
                          <a:cs typeface="Arial" panose="020B0604020202020204" pitchFamily="34" charset="0"/>
                        </a:rPr>
                        <a:t>JEFE SEPRO</a:t>
                      </a:r>
                      <a:endParaRPr lang="es-US" sz="1100" b="1"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s-CO" sz="1100" b="1" dirty="0">
                          <a:solidFill>
                            <a:schemeClr val="tx1"/>
                          </a:solidFill>
                          <a:effectLst/>
                          <a:latin typeface="Century Gothic" panose="020B0502020202020204" pitchFamily="34" charset="0"/>
                          <a:cs typeface="Arial" panose="020B0604020202020204" pitchFamily="34" charset="0"/>
                        </a:rPr>
                        <a:t>30/05/2023 30/06/2023</a:t>
                      </a:r>
                      <a:endParaRPr lang="es-US" sz="1100" b="1"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endParaRPr lang="es-CO" sz="1100" b="1" dirty="0">
                        <a:solidFill>
                          <a:schemeClr val="tx1"/>
                        </a:solidFill>
                        <a:effectLst/>
                        <a:latin typeface="Century Gothic" panose="020B0502020202020204" pitchFamily="34" charset="0"/>
                        <a:cs typeface="Arial" panose="020B0604020202020204" pitchFamily="34" charset="0"/>
                      </a:endParaRPr>
                    </a:p>
                    <a:p>
                      <a:pPr marL="0" marR="0" algn="ctr">
                        <a:lnSpc>
                          <a:spcPct val="107000"/>
                        </a:lnSpc>
                        <a:spcBef>
                          <a:spcPts val="0"/>
                        </a:spcBef>
                        <a:spcAft>
                          <a:spcPts val="0"/>
                        </a:spcAft>
                      </a:pPr>
                      <a:r>
                        <a:rPr lang="es-CO" sz="1100" b="1" dirty="0">
                          <a:solidFill>
                            <a:schemeClr val="tx1"/>
                          </a:solidFill>
                          <a:effectLst/>
                          <a:latin typeface="Century Gothic" panose="020B0502020202020204" pitchFamily="34" charset="0"/>
                          <a:cs typeface="Arial" panose="020B0604020202020204" pitchFamily="34" charset="0"/>
                        </a:rPr>
                        <a:t>30/05/2023 30/06/2023</a:t>
                      </a:r>
                      <a:endParaRPr lang="es-US" sz="1100" b="1"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s-US" sz="1100" b="1" i="0" kern="1200" dirty="0">
                          <a:solidFill>
                            <a:schemeClr val="tx1"/>
                          </a:solidFill>
                          <a:effectLst/>
                          <a:latin typeface="Century Gothic" panose="020B0502020202020204" pitchFamily="34" charset="0"/>
                          <a:ea typeface="+mn-ea"/>
                          <a:cs typeface="Arial" panose="020B0604020202020204" pitchFamily="34" charset="0"/>
                        </a:rPr>
                        <a:t>GS-2023-035177-DEMET</a:t>
                      </a:r>
                    </a:p>
                    <a:p>
                      <a:pPr marL="0" marR="0" algn="ctr">
                        <a:lnSpc>
                          <a:spcPct val="107000"/>
                        </a:lnSpc>
                        <a:spcBef>
                          <a:spcPts val="0"/>
                        </a:spcBef>
                        <a:spcAft>
                          <a:spcPts val="0"/>
                        </a:spcAft>
                      </a:pPr>
                      <a:r>
                        <a:rPr lang="es-CO" sz="1100" b="1" dirty="0">
                          <a:solidFill>
                            <a:schemeClr val="tx1"/>
                          </a:solidFill>
                          <a:effectLst/>
                          <a:latin typeface="Century Gothic" panose="020B0502020202020204" pitchFamily="34" charset="0"/>
                          <a:cs typeface="Arial" panose="020B0604020202020204" pitchFamily="34" charset="0"/>
                        </a:rPr>
                        <a:t> </a:t>
                      </a:r>
                      <a:endParaRPr lang="es-US" sz="1100" b="1"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just">
                        <a:lnSpc>
                          <a:spcPct val="107000"/>
                        </a:lnSpc>
                        <a:spcBef>
                          <a:spcPts val="0"/>
                        </a:spcBef>
                        <a:spcAft>
                          <a:spcPts val="0"/>
                        </a:spcAft>
                      </a:pPr>
                      <a:r>
                        <a:rPr lang="es-CO" sz="1100" b="1" dirty="0">
                          <a:solidFill>
                            <a:schemeClr val="tx1"/>
                          </a:solidFill>
                          <a:effectLst/>
                          <a:latin typeface="Century Gothic" panose="020B0502020202020204" pitchFamily="34" charset="0"/>
                          <a:cs typeface="Arial" panose="020B0604020202020204" pitchFamily="34" charset="0"/>
                        </a:rPr>
                        <a:t> </a:t>
                      </a:r>
                      <a:endParaRPr lang="es-US" sz="1100" b="1"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17194651"/>
                  </a:ext>
                </a:extLst>
              </a:tr>
              <a:tr h="964033">
                <a:tc>
                  <a:txBody>
                    <a:bodyPr/>
                    <a:lstStyle/>
                    <a:p>
                      <a:pPr marL="0" marR="0" algn="just">
                        <a:lnSpc>
                          <a:spcPct val="107000"/>
                        </a:lnSpc>
                        <a:spcBef>
                          <a:spcPts val="0"/>
                        </a:spcBef>
                        <a:spcAft>
                          <a:spcPts val="0"/>
                        </a:spcAft>
                      </a:pPr>
                      <a:r>
                        <a:rPr lang="es-CO" sz="1100" b="1" kern="1200" dirty="0">
                          <a:solidFill>
                            <a:schemeClr val="tx1"/>
                          </a:solidFill>
                          <a:effectLst/>
                          <a:latin typeface="Century Gothic" panose="020B0502020202020204" pitchFamily="34" charset="0"/>
                          <a:ea typeface="+mn-ea"/>
                          <a:cs typeface="Arial" panose="020B0604020202020204" pitchFamily="34" charset="0"/>
                        </a:rPr>
                        <a:t>Reconocimiento al personal adscrito estación de Policía el Dorado, por su entrega y dedicación con la ciudadanía, realizando felicitación por orden del día. </a:t>
                      </a:r>
                      <a:endParaRPr lang="es-US" sz="1100" b="1"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tabLst>
                          <a:tab pos="197485" algn="l"/>
                        </a:tabLst>
                      </a:pPr>
                      <a:r>
                        <a:rPr lang="es-CO" sz="1100" b="1">
                          <a:solidFill>
                            <a:schemeClr val="tx1"/>
                          </a:solidFill>
                          <a:effectLst/>
                          <a:latin typeface="Century Gothic" panose="020B0502020202020204" pitchFamily="34" charset="0"/>
                          <a:cs typeface="Arial" panose="020B0604020202020204" pitchFamily="34" charset="0"/>
                        </a:rPr>
                        <a:t>JEFE GRUPO DE TALENTO HUMANO DEMET</a:t>
                      </a:r>
                      <a:endParaRPr lang="es-US" sz="1100" b="1">
                        <a:solidFill>
                          <a:schemeClr val="tx1"/>
                        </a:solidFill>
                        <a:effectLst/>
                        <a:latin typeface="Century Gothic" panose="020B0502020202020204" pitchFamily="34" charset="0"/>
                        <a:cs typeface="Arial" panose="020B0604020202020204" pitchFamily="34" charset="0"/>
                      </a:endParaRPr>
                    </a:p>
                    <a:p>
                      <a:pPr marL="0" marR="0" algn="ctr">
                        <a:lnSpc>
                          <a:spcPct val="107000"/>
                        </a:lnSpc>
                        <a:spcBef>
                          <a:spcPts val="0"/>
                        </a:spcBef>
                        <a:spcAft>
                          <a:spcPts val="0"/>
                        </a:spcAft>
                      </a:pPr>
                      <a:r>
                        <a:rPr lang="es-CO" sz="1100" b="1">
                          <a:solidFill>
                            <a:schemeClr val="tx1"/>
                          </a:solidFill>
                          <a:effectLst/>
                          <a:latin typeface="Century Gothic" panose="020B0502020202020204" pitchFamily="34" charset="0"/>
                          <a:cs typeface="Arial" panose="020B0604020202020204" pitchFamily="34" charset="0"/>
                        </a:rPr>
                        <a:t> </a:t>
                      </a:r>
                      <a:endParaRPr lang="es-US" sz="1100" b="1">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s-CO" sz="1100" b="1" dirty="0">
                          <a:solidFill>
                            <a:schemeClr val="tx1"/>
                          </a:solidFill>
                          <a:effectLst/>
                          <a:latin typeface="Century Gothic" panose="020B0502020202020204" pitchFamily="34" charset="0"/>
                          <a:cs typeface="Arial" panose="020B0604020202020204" pitchFamily="34" charset="0"/>
                        </a:rPr>
                        <a:t>30/04/2023</a:t>
                      </a:r>
                      <a:endParaRPr lang="es-US" sz="1100" b="1"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endParaRPr lang="es-CO" sz="1100" b="1" dirty="0">
                        <a:solidFill>
                          <a:schemeClr val="tx1"/>
                        </a:solidFill>
                        <a:effectLst/>
                        <a:latin typeface="Century Gothic" panose="020B0502020202020204" pitchFamily="34" charset="0"/>
                        <a:cs typeface="Arial" panose="020B0604020202020204" pitchFamily="34" charset="0"/>
                      </a:endParaRPr>
                    </a:p>
                    <a:p>
                      <a:pPr marL="0" marR="0" algn="ctr">
                        <a:lnSpc>
                          <a:spcPct val="107000"/>
                        </a:lnSpc>
                        <a:spcBef>
                          <a:spcPts val="0"/>
                        </a:spcBef>
                        <a:spcAft>
                          <a:spcPts val="0"/>
                        </a:spcAft>
                      </a:pPr>
                      <a:endParaRPr lang="es-CO" sz="1100" b="1" dirty="0">
                        <a:solidFill>
                          <a:schemeClr val="tx1"/>
                        </a:solidFill>
                        <a:effectLst/>
                        <a:latin typeface="Century Gothic" panose="020B0502020202020204" pitchFamily="34" charset="0"/>
                        <a:cs typeface="Arial" panose="020B0604020202020204" pitchFamily="34" charset="0"/>
                      </a:endParaRPr>
                    </a:p>
                    <a:p>
                      <a:pPr marL="0" marR="0" algn="ctr">
                        <a:lnSpc>
                          <a:spcPct val="107000"/>
                        </a:lnSpc>
                        <a:spcBef>
                          <a:spcPts val="0"/>
                        </a:spcBef>
                        <a:spcAft>
                          <a:spcPts val="0"/>
                        </a:spcAft>
                      </a:pPr>
                      <a:r>
                        <a:rPr lang="es-CO" sz="1100" b="1" dirty="0">
                          <a:solidFill>
                            <a:schemeClr val="tx1"/>
                          </a:solidFill>
                          <a:effectLst/>
                          <a:latin typeface="Century Gothic" panose="020B0502020202020204" pitchFamily="34" charset="0"/>
                          <a:cs typeface="Arial" panose="020B0604020202020204" pitchFamily="34" charset="0"/>
                        </a:rPr>
                        <a:t>30/04/2023</a:t>
                      </a:r>
                      <a:endParaRPr lang="es-US" sz="1100" b="1"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s-US" sz="1100" b="1" i="0" kern="1200" dirty="0">
                          <a:solidFill>
                            <a:schemeClr val="tx1"/>
                          </a:solidFill>
                          <a:effectLst/>
                          <a:latin typeface="Century Gothic" panose="020B0502020202020204" pitchFamily="34" charset="0"/>
                          <a:ea typeface="+mn-ea"/>
                          <a:cs typeface="+mn-cs"/>
                        </a:rPr>
                        <a:t>GS-2023-035179-DEMET</a:t>
                      </a:r>
                    </a:p>
                    <a:p>
                      <a:pPr marL="0" marR="0" algn="ctr">
                        <a:lnSpc>
                          <a:spcPct val="107000"/>
                        </a:lnSpc>
                        <a:spcBef>
                          <a:spcPts val="0"/>
                        </a:spcBef>
                        <a:spcAft>
                          <a:spcPts val="0"/>
                        </a:spcAft>
                      </a:pPr>
                      <a:r>
                        <a:rPr lang="es-CO" sz="1100" b="1" dirty="0">
                          <a:solidFill>
                            <a:schemeClr val="tx1"/>
                          </a:solidFill>
                          <a:effectLst/>
                          <a:latin typeface="Century Gothic" panose="020B0502020202020204" pitchFamily="34" charset="0"/>
                          <a:cs typeface="Arial" panose="020B0604020202020204" pitchFamily="34" charset="0"/>
                        </a:rPr>
                        <a:t> </a:t>
                      </a:r>
                      <a:endParaRPr lang="es-US" sz="1100" b="1"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just">
                        <a:lnSpc>
                          <a:spcPct val="107000"/>
                        </a:lnSpc>
                        <a:spcBef>
                          <a:spcPts val="0"/>
                        </a:spcBef>
                        <a:spcAft>
                          <a:spcPts val="0"/>
                        </a:spcAft>
                      </a:pPr>
                      <a:r>
                        <a:rPr lang="es-CO" sz="1100" b="1" dirty="0">
                          <a:solidFill>
                            <a:schemeClr val="tx1"/>
                          </a:solidFill>
                          <a:effectLst/>
                          <a:latin typeface="Century Gothic" panose="020B0502020202020204" pitchFamily="34" charset="0"/>
                          <a:cs typeface="Arial" panose="020B0604020202020204" pitchFamily="34" charset="0"/>
                        </a:rPr>
                        <a:t> </a:t>
                      </a:r>
                      <a:endParaRPr lang="es-US" sz="1100" b="1"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22092254"/>
                  </a:ext>
                </a:extLst>
              </a:tr>
            </a:tbl>
          </a:graphicData>
        </a:graphic>
      </p:graphicFrame>
    </p:spTree>
    <p:extLst>
      <p:ext uri="{BB962C8B-B14F-4D97-AF65-F5344CB8AC3E}">
        <p14:creationId xmlns:p14="http://schemas.microsoft.com/office/powerpoint/2010/main" val="662301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1130</TotalTime>
  <Words>253</Words>
  <Application>Microsoft Office PowerPoint</Application>
  <PresentationFormat>Panorámica</PresentationFormat>
  <Paragraphs>57</Paragraphs>
  <Slides>2</Slides>
  <Notes>0</Notes>
  <HiddenSlides>0</HiddenSlides>
  <MMClips>0</MMClips>
  <ScaleCrop>false</ScaleCrop>
  <HeadingPairs>
    <vt:vector size="6" baseType="variant">
      <vt:variant>
        <vt:lpstr>Fuentes usadas</vt:lpstr>
      </vt:variant>
      <vt:variant>
        <vt:i4>5</vt:i4>
      </vt:variant>
      <vt:variant>
        <vt:lpstr>Tema</vt:lpstr>
      </vt:variant>
      <vt:variant>
        <vt:i4>2</vt:i4>
      </vt:variant>
      <vt:variant>
        <vt:lpstr>Títulos de diapositiva</vt:lpstr>
      </vt:variant>
      <vt:variant>
        <vt:i4>2</vt:i4>
      </vt:variant>
    </vt:vector>
  </HeadingPairs>
  <TitlesOfParts>
    <vt:vector size="9" baseType="lpstr">
      <vt:lpstr>Arial</vt:lpstr>
      <vt:lpstr>Arial Rounded MT Bold</vt:lpstr>
      <vt:lpstr>Calibri</vt:lpstr>
      <vt:lpstr>Calibri Light</vt:lpstr>
      <vt:lpstr>Century Gothic</vt:lpstr>
      <vt:lpstr>Tema de Office</vt:lpstr>
      <vt:lpstr>1_Tema de Office</vt:lpstr>
      <vt:lpstr>Presentación de PowerPoint</vt:lpstr>
      <vt:lpstr>Presentación de PowerPoint</vt:lpstr>
    </vt:vector>
  </TitlesOfParts>
  <Company>Dixguel03</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WINDOWS</dc:creator>
  <cp:lastModifiedBy>DEMET PLANE-MEJORA</cp:lastModifiedBy>
  <cp:revision>188</cp:revision>
  <dcterms:created xsi:type="dcterms:W3CDTF">2023-01-31T22:37:10Z</dcterms:created>
  <dcterms:modified xsi:type="dcterms:W3CDTF">2023-04-13T13:00:49Z</dcterms:modified>
</cp:coreProperties>
</file>